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55E1A-B9F9-47F8-B3B5-A82FDB881609}" type="datetimeFigureOut">
              <a:rPr lang="es-MX" smtClean="0"/>
              <a:pPr/>
              <a:t>01/02/2016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D50F2-4B09-4A44-B9DF-94E460E2B61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D50F2-4B09-4A44-B9DF-94E460E2B61F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D50F2-4B09-4A44-B9DF-94E460E2B61F}" type="slidenum">
              <a:rPr lang="es-MX" smtClean="0"/>
              <a:pPr/>
              <a:t>10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D50F2-4B09-4A44-B9DF-94E460E2B61F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D50F2-4B09-4A44-B9DF-94E460E2B61F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D50F2-4B09-4A44-B9DF-94E460E2B61F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D50F2-4B09-4A44-B9DF-94E460E2B61F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D50F2-4B09-4A44-B9DF-94E460E2B61F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D50F2-4B09-4A44-B9DF-94E460E2B61F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D50F2-4B09-4A44-B9DF-94E460E2B61F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D50F2-4B09-4A44-B9DF-94E460E2B61F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479D0-3D9A-4973-B38A-B4DFCD9018E4}" type="datetime1">
              <a:rPr lang="es-MX" smtClean="0"/>
              <a:pPr/>
              <a:t>01/02/2016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B84F-5654-4DED-9C26-D9D3601F1B6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2665-783A-4E08-ADC0-412AC2201E22}" type="datetime1">
              <a:rPr lang="es-MX" smtClean="0"/>
              <a:pPr/>
              <a:t>01/02/2016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B84F-5654-4DED-9C26-D9D3601F1B6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9BBB-8589-452E-9133-E751FC162196}" type="datetime1">
              <a:rPr lang="es-MX" smtClean="0"/>
              <a:pPr/>
              <a:t>01/02/2016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B84F-5654-4DED-9C26-D9D3601F1B6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5D44-BE16-43F4-BD91-9FAC9552FE50}" type="datetime1">
              <a:rPr lang="es-MX" smtClean="0"/>
              <a:pPr/>
              <a:t>01/02/2016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B84F-5654-4DED-9C26-D9D3601F1B6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80456-93C5-4C95-8CAF-22EE1E63D40E}" type="datetime1">
              <a:rPr lang="es-MX" smtClean="0"/>
              <a:pPr/>
              <a:t>01/02/2016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B84F-5654-4DED-9C26-D9D3601F1B6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397E-7D1B-47ED-8E30-0F7DCF794764}" type="datetime1">
              <a:rPr lang="es-MX" smtClean="0"/>
              <a:pPr/>
              <a:t>01/02/2016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B84F-5654-4DED-9C26-D9D3601F1B6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B6042-62C2-41BC-8B78-BD2BDF7393B2}" type="datetime1">
              <a:rPr lang="es-MX" smtClean="0"/>
              <a:pPr/>
              <a:t>01/02/2016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B84F-5654-4DED-9C26-D9D3601F1B6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6EEF-3B2F-46A7-90F3-59FAE189AC83}" type="datetime1">
              <a:rPr lang="es-MX" smtClean="0"/>
              <a:pPr/>
              <a:t>01/02/2016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B84F-5654-4DED-9C26-D9D3601F1B6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F5EFB-89FA-40E2-90F1-9E5B245DB35A}" type="datetime1">
              <a:rPr lang="es-MX" smtClean="0"/>
              <a:pPr/>
              <a:t>01/02/2016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B84F-5654-4DED-9C26-D9D3601F1B6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33CF6-AA98-4530-A18B-51173AF60645}" type="datetime1">
              <a:rPr lang="es-MX" smtClean="0"/>
              <a:pPr/>
              <a:t>01/02/2016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B84F-5654-4DED-9C26-D9D3601F1B6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034A5-7EE0-4556-9DEC-AF91D70E9F75}" type="datetime1">
              <a:rPr lang="es-MX" smtClean="0"/>
              <a:pPr/>
              <a:t>01/02/2016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B84F-5654-4DED-9C26-D9D3601F1B6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6141E-EE50-4E3B-94F8-7B500BABA9D9}" type="datetime1">
              <a:rPr lang="es-MX" smtClean="0"/>
              <a:pPr/>
              <a:t>01/02/2016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7B84F-5654-4DED-9C26-D9D3601F1B6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books.google.com.mx/books?id=2Jp7EpxiMbwC&amp;pg=PA68&amp;dq=termistor&amp;hl=es&amp;sa=X&amp;ved=0ahUKEwi6uujRy8XKAhXBk4MKHZyyBU0Q6AEIMzAD" TargetMode="External"/><Relationship Id="rId3" Type="http://schemas.openxmlformats.org/officeDocument/2006/relationships/hyperlink" Target="https://es.wikipedia.org/wiki/Term%C3%B3metro_de_mercurio" TargetMode="External"/><Relationship Id="rId7" Type="http://schemas.openxmlformats.org/officeDocument/2006/relationships/hyperlink" Target="http://www.industriaynegocios.cl/Academicos/AlexanderBorger/Docts%20Docencia/Seminario%20de%20Aut/trabajos/2001/Automatizaci%C3%B3n/resistencia.ht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evasport.com/meteo/art/9467/El-Termohigrografo/" TargetMode="External"/><Relationship Id="rId5" Type="http://schemas.openxmlformats.org/officeDocument/2006/relationships/hyperlink" Target="https://es.wikipedia.org/wiki/Term%C3%B3metro_de_gas" TargetMode="External"/><Relationship Id="rId10" Type="http://schemas.openxmlformats.org/officeDocument/2006/relationships/hyperlink" Target="http://www.ecured.cu/Pir%C3%B3metro" TargetMode="External"/><Relationship Id="rId4" Type="http://schemas.openxmlformats.org/officeDocument/2006/relationships/hyperlink" Target="http://www.escolares.net/fisica/termometro/" TargetMode="External"/><Relationship Id="rId9" Type="http://schemas.openxmlformats.org/officeDocument/2006/relationships/hyperlink" Target="http://quees.la/pirometro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latin typeface="Arial Black" pitchFamily="34" charset="0"/>
              </a:rPr>
              <a:t>Instrumentos que miden Temperatura Termodinámica.</a:t>
            </a:r>
            <a:endParaRPr lang="es-MX" dirty="0">
              <a:latin typeface="Arial Black" pitchFamily="34" charset="0"/>
            </a:endParaRPr>
          </a:p>
        </p:txBody>
      </p:sp>
      <p:pic>
        <p:nvPicPr>
          <p:cNvPr id="4" name="3 Imagen" descr="pirometr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11752" y="3933056"/>
            <a:ext cx="2232248" cy="2232248"/>
          </a:xfrm>
          <a:prstGeom prst="rect">
            <a:avLst/>
          </a:prstGeom>
        </p:spPr>
      </p:pic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z="2400" dirty="0" smtClean="0"/>
              <a:t>Física Clásica</a:t>
            </a:r>
            <a:endParaRPr lang="es-MX" sz="240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MX" sz="2400" dirty="0" smtClean="0"/>
              <a:t>Equipo 3</a:t>
            </a:r>
            <a:endParaRPr lang="es-MX" sz="2400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31840" y="6237312"/>
            <a:ext cx="2895600" cy="365125"/>
          </a:xfrm>
        </p:spPr>
        <p:txBody>
          <a:bodyPr/>
          <a:lstStyle/>
          <a:p>
            <a:r>
              <a:rPr lang="es-MX" sz="1800" dirty="0" smtClean="0"/>
              <a:t>Instrumentos que miden Temperatura Termodinámica</a:t>
            </a:r>
            <a:endParaRPr lang="es-MX" sz="1800" dirty="0"/>
          </a:p>
        </p:txBody>
      </p:sp>
      <p:pic>
        <p:nvPicPr>
          <p:cNvPr id="8" name="7 Imagen" descr="t. ga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072" y="3212976"/>
            <a:ext cx="1525476" cy="2044452"/>
          </a:xfrm>
          <a:prstGeom prst="rect">
            <a:avLst/>
          </a:prstGeom>
        </p:spPr>
      </p:pic>
      <p:pic>
        <p:nvPicPr>
          <p:cNvPr id="9" name="8 Imagen" descr="t. resistencia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573016"/>
            <a:ext cx="2783266" cy="2207418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539552" y="3501008"/>
            <a:ext cx="48245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Integrantes del Equipo:</a:t>
            </a:r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Martínez Almanza Jessica Patricia.</a:t>
            </a:r>
          </a:p>
          <a:p>
            <a:pPr>
              <a:buFont typeface="Arial" pitchFamily="34" charset="0"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Chávez Piñera Miguel Angel.</a:t>
            </a:r>
          </a:p>
          <a:p>
            <a:pPr>
              <a:buFont typeface="Arial" pitchFamily="34" charset="0"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Reséndiz Rosas Luis Felipe.</a:t>
            </a:r>
          </a:p>
          <a:p>
            <a:pPr>
              <a:buFont typeface="Arial" pitchFamily="34" charset="0"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Tejeda Moreno Diego Alberto.</a:t>
            </a:r>
          </a:p>
          <a:p>
            <a:pPr>
              <a:buFont typeface="Arial" pitchFamily="34" charset="0"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Santiago Barrón Marco Antonio.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z="2400" dirty="0" smtClean="0"/>
              <a:t>Física Clásica</a:t>
            </a:r>
            <a:endParaRPr lang="es-MX" sz="240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MX" sz="2400" dirty="0" smtClean="0"/>
              <a:t>Equipo 3</a:t>
            </a:r>
            <a:endParaRPr lang="es-MX" sz="2400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31840" y="6237312"/>
            <a:ext cx="2895600" cy="365125"/>
          </a:xfrm>
        </p:spPr>
        <p:txBody>
          <a:bodyPr/>
          <a:lstStyle/>
          <a:p>
            <a:r>
              <a:rPr lang="es-MX" sz="1800" dirty="0" smtClean="0"/>
              <a:t>Instrumentos que miden Temperatura Termodinámica</a:t>
            </a:r>
            <a:endParaRPr lang="es-MX" sz="1800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-540568" y="1268760"/>
            <a:ext cx="5040560" cy="648072"/>
          </a:xfrm>
        </p:spPr>
        <p:txBody>
          <a:bodyPr>
            <a:normAutofit/>
          </a:bodyPr>
          <a:lstStyle/>
          <a:p>
            <a:r>
              <a:rPr lang="es-MX" sz="3200" dirty="0" smtClean="0">
                <a:latin typeface="Arial Black" pitchFamily="34" charset="0"/>
              </a:rPr>
              <a:t>Bibliografía</a:t>
            </a:r>
            <a:endParaRPr lang="es-MX" sz="3200" dirty="0">
              <a:latin typeface="Arial Black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23528" y="1988840"/>
            <a:ext cx="849694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1400" dirty="0" smtClean="0">
                <a:latin typeface="Arial" pitchFamily="34" charset="0"/>
                <a:cs typeface="Arial" pitchFamily="34" charset="0"/>
              </a:rPr>
              <a:t>Anónimo. (2012). Termómetro de mercurio. Recuperado el 25 de enero, 2016, de Wikipedia Sitio web: </a:t>
            </a:r>
            <a:r>
              <a:rPr lang="es-MX" sz="1400" dirty="0" smtClean="0">
                <a:latin typeface="Arial" pitchFamily="34" charset="0"/>
                <a:cs typeface="Arial" pitchFamily="34" charset="0"/>
                <a:hlinkClick r:id="rId3"/>
              </a:rPr>
              <a:t>https://es.wikipedia.org/wiki/Term%C3%B3metro_de_mercurio</a:t>
            </a:r>
            <a:endParaRPr lang="es-MX" sz="1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sz="1400" dirty="0" smtClean="0">
                <a:latin typeface="Arial" pitchFamily="34" charset="0"/>
                <a:cs typeface="Arial" pitchFamily="34" charset="0"/>
              </a:rPr>
              <a:t>Escolares.net. (2014). El termómetro. 25 Enero del 2016, de Escolares.net Sitio web: </a:t>
            </a:r>
            <a:r>
              <a:rPr lang="es-MX" sz="1400" dirty="0" smtClean="0">
                <a:latin typeface="Arial" pitchFamily="34" charset="0"/>
                <a:cs typeface="Arial" pitchFamily="34" charset="0"/>
                <a:hlinkClick r:id="rId4"/>
              </a:rPr>
              <a:t>http://www.escolares.net/fisica/termometro/</a:t>
            </a:r>
            <a:endParaRPr lang="es-MX" sz="1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sz="1400" dirty="0" smtClean="0">
                <a:latin typeface="Arial" pitchFamily="34" charset="0"/>
                <a:cs typeface="Arial" pitchFamily="34" charset="0"/>
              </a:rPr>
              <a:t>Anónimo. (Desconocido). Termómetro de Gas. 25 Enero del 2016, de Wikipedia Sitio web: </a:t>
            </a:r>
            <a:r>
              <a:rPr lang="es-MX" sz="1400" dirty="0" smtClean="0">
                <a:latin typeface="Arial" pitchFamily="34" charset="0"/>
                <a:cs typeface="Arial" pitchFamily="34" charset="0"/>
                <a:hlinkClick r:id="rId5"/>
              </a:rPr>
              <a:t>https://es.wikipedia.org/wiki/Term%C3%B3metro_de_gas</a:t>
            </a:r>
            <a:endParaRPr lang="es-MX" sz="1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El Termohigrógrafo. (24 de febrero de 2011). Recuperado el 25 de enero, 2016, de </a:t>
            </a:r>
            <a:r>
              <a:rPr lang="en-US" sz="1400" dirty="0" smtClean="0">
                <a:latin typeface="Arial" pitchFamily="34" charset="0"/>
                <a:cs typeface="Arial" pitchFamily="34" charset="0"/>
                <a:hlinkClick r:id="rId6"/>
              </a:rPr>
              <a:t>http://www.nevasport.com/meteo/art/9467/El-Termohigrografo/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ES" altLang="es-ES" sz="1400" dirty="0" err="1" smtClean="0">
                <a:latin typeface="Arial" pitchFamily="34" charset="0"/>
                <a:cs typeface="Arial" pitchFamily="34" charset="0"/>
              </a:rPr>
              <a:t>Insutria</a:t>
            </a:r>
            <a:r>
              <a:rPr lang="es-ES" altLang="es-ES" sz="1400" dirty="0" smtClean="0">
                <a:latin typeface="Arial" pitchFamily="34" charset="0"/>
                <a:cs typeface="Arial" pitchFamily="34" charset="0"/>
              </a:rPr>
              <a:t> y Negocios. (2005). Termómetros de resistencia. 24/01/2016, de </a:t>
            </a:r>
            <a:r>
              <a:rPr lang="es-ES" altLang="es-ES" sz="1400" dirty="0" err="1" smtClean="0">
                <a:latin typeface="Arial" pitchFamily="34" charset="0"/>
                <a:cs typeface="Arial" pitchFamily="34" charset="0"/>
              </a:rPr>
              <a:t>Insutria</a:t>
            </a:r>
            <a:r>
              <a:rPr lang="es-ES" altLang="es-ES" sz="1400" dirty="0" smtClean="0">
                <a:latin typeface="Arial" pitchFamily="34" charset="0"/>
                <a:cs typeface="Arial" pitchFamily="34" charset="0"/>
              </a:rPr>
              <a:t> y Negocios Sitio web: </a:t>
            </a:r>
            <a:r>
              <a:rPr lang="es-ES" altLang="es-ES" sz="1400" dirty="0" smtClean="0">
                <a:latin typeface="Arial" pitchFamily="34" charset="0"/>
                <a:cs typeface="Arial" pitchFamily="34" charset="0"/>
                <a:hlinkClick r:id="rId7"/>
              </a:rPr>
              <a:t>http://www.industriaynegocios.cl/Academicos/AlexanderBorger/Docts%20Docencia/Seminario%20de%20Aut/trabajos/2001/Automatizaci%C3%B3n/resistencia.htm</a:t>
            </a:r>
            <a:endParaRPr lang="es-ES" altLang="es-ES" sz="1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ES" altLang="es-ES" sz="1400" dirty="0" smtClean="0">
                <a:latin typeface="Arial" pitchFamily="34" charset="0"/>
                <a:cs typeface="Arial" pitchFamily="34" charset="0"/>
              </a:rPr>
              <a:t>E. Bennett </a:t>
            </a:r>
            <a:r>
              <a:rPr lang="es-ES" altLang="es-ES" sz="1400" dirty="0" err="1" smtClean="0">
                <a:latin typeface="Arial" pitchFamily="34" charset="0"/>
                <a:cs typeface="Arial" pitchFamily="34" charset="0"/>
              </a:rPr>
              <a:t>Clarence</a:t>
            </a:r>
            <a:r>
              <a:rPr lang="es-ES" altLang="es-ES" sz="1400" dirty="0" smtClean="0">
                <a:latin typeface="Arial" pitchFamily="34" charset="0"/>
                <a:cs typeface="Arial" pitchFamily="34" charset="0"/>
              </a:rPr>
              <a:t>. (1997). Física sin matemáticas. Massachusetts: Compañía editorial Continental.</a:t>
            </a:r>
          </a:p>
          <a:p>
            <a:pPr>
              <a:buFont typeface="Arial" pitchFamily="34" charset="0"/>
              <a:buChar char="•"/>
            </a:pPr>
            <a:r>
              <a:rPr lang="es-MX" altLang="es-ES" sz="1400" dirty="0" smtClean="0">
                <a:latin typeface="Arial" pitchFamily="34" charset="0"/>
                <a:cs typeface="Arial" pitchFamily="34" charset="0"/>
              </a:rPr>
              <a:t>Gilberto Enríquez </a:t>
            </a:r>
            <a:r>
              <a:rPr lang="es-MX" altLang="es-ES" sz="1400" dirty="0" err="1" smtClean="0">
                <a:latin typeface="Arial" pitchFamily="34" charset="0"/>
                <a:cs typeface="Arial" pitchFamily="34" charset="0"/>
              </a:rPr>
              <a:t>Harper</a:t>
            </a:r>
            <a:r>
              <a:rPr lang="es-MX" altLang="es-ES" sz="1400" dirty="0" smtClean="0">
                <a:latin typeface="Arial" pitchFamily="34" charset="0"/>
                <a:cs typeface="Arial" pitchFamily="34" charset="0"/>
              </a:rPr>
              <a:t> (2003), El ABC del control electrónico de las máquinas eléctricas (</a:t>
            </a:r>
            <a:r>
              <a:rPr lang="es-MX" altLang="es-ES" sz="1400" dirty="0" err="1" smtClean="0">
                <a:latin typeface="Arial" pitchFamily="34" charset="0"/>
                <a:cs typeface="Arial" pitchFamily="34" charset="0"/>
              </a:rPr>
              <a:t>pp</a:t>
            </a:r>
            <a:r>
              <a:rPr lang="es-MX" altLang="es-ES" sz="1400" dirty="0" smtClean="0">
                <a:latin typeface="Arial" pitchFamily="34" charset="0"/>
                <a:cs typeface="Arial" pitchFamily="34" charset="0"/>
              </a:rPr>
              <a:t> 68-70) México, D.F., Editorial </a:t>
            </a:r>
            <a:r>
              <a:rPr lang="es-MX" altLang="es-ES" sz="1400" dirty="0" err="1" smtClean="0">
                <a:latin typeface="Arial" pitchFamily="34" charset="0"/>
                <a:cs typeface="Arial" pitchFamily="34" charset="0"/>
              </a:rPr>
              <a:t>Limusa</a:t>
            </a:r>
            <a:r>
              <a:rPr lang="es-MX" altLang="es-ES" sz="1400" dirty="0" smtClean="0">
                <a:latin typeface="Arial" pitchFamily="34" charset="0"/>
                <a:cs typeface="Arial" pitchFamily="34" charset="0"/>
              </a:rPr>
              <a:t> S.A. de C.V., </a:t>
            </a:r>
            <a:r>
              <a:rPr lang="es-MX" altLang="es-ES" sz="1400" dirty="0" smtClean="0">
                <a:latin typeface="Arial" pitchFamily="34" charset="0"/>
                <a:cs typeface="Arial" pitchFamily="34" charset="0"/>
                <a:hlinkClick r:id="rId8"/>
              </a:rPr>
              <a:t>https://books.google.com.mx/books?id=2Jp7EpxiMbwC&amp;pg=PA68&amp;dq=termistor&amp;hl=es&amp;sa=X&amp;ved=0ahUKEwi6uujRy8XKAhXBk4MKHZyyBU0Q6AEIMzAD#v=onepage&amp;q=termistor&amp;f=false</a:t>
            </a:r>
            <a:endParaRPr lang="es-MX" altLang="es-ES" sz="1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altLang="es-ES" sz="1400" dirty="0" smtClean="0">
                <a:latin typeface="Arial" pitchFamily="34" charset="0"/>
                <a:cs typeface="Arial" pitchFamily="34" charset="0"/>
              </a:rPr>
              <a:t>Que es un pirómetro. (</a:t>
            </a:r>
            <a:r>
              <a:rPr lang="es-MX" altLang="es-ES" sz="1400" dirty="0" err="1" smtClean="0">
                <a:latin typeface="Arial" pitchFamily="34" charset="0"/>
                <a:cs typeface="Arial" pitchFamily="34" charset="0"/>
              </a:rPr>
              <a:t>s.f.</a:t>
            </a:r>
            <a:r>
              <a:rPr lang="es-MX" altLang="es-ES" sz="1400" dirty="0" smtClean="0">
                <a:latin typeface="Arial" pitchFamily="34" charset="0"/>
                <a:cs typeface="Arial" pitchFamily="34" charset="0"/>
              </a:rPr>
              <a:t>). Recuperado el 25 de enero de 2016, de </a:t>
            </a:r>
            <a:r>
              <a:rPr lang="es-MX" altLang="es-ES" sz="1400" dirty="0" smtClean="0">
                <a:latin typeface="Arial" pitchFamily="34" charset="0"/>
                <a:cs typeface="Arial" pitchFamily="34" charset="0"/>
                <a:hlinkClick r:id="rId9"/>
              </a:rPr>
              <a:t>http://quees.la/pirometro/</a:t>
            </a:r>
            <a:endParaRPr lang="es-MX" altLang="es-ES" sz="1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altLang="es-ES" sz="1400" dirty="0" err="1" smtClean="0">
                <a:latin typeface="Arial" pitchFamily="34" charset="0"/>
                <a:cs typeface="Arial" pitchFamily="34" charset="0"/>
              </a:rPr>
              <a:t>Pirometro</a:t>
            </a:r>
            <a:r>
              <a:rPr lang="es-MX" altLang="es-ES" sz="1400" dirty="0" smtClean="0">
                <a:latin typeface="Arial" pitchFamily="34" charset="0"/>
                <a:cs typeface="Arial" pitchFamily="34" charset="0"/>
              </a:rPr>
              <a:t>.(</a:t>
            </a:r>
            <a:r>
              <a:rPr lang="es-MX" altLang="es-ES" sz="1400" dirty="0" err="1" smtClean="0">
                <a:latin typeface="Arial" pitchFamily="34" charset="0"/>
                <a:cs typeface="Arial" pitchFamily="34" charset="0"/>
              </a:rPr>
              <a:t>s.f.</a:t>
            </a:r>
            <a:r>
              <a:rPr lang="es-MX" altLang="es-ES" sz="1400" dirty="0" smtClean="0">
                <a:latin typeface="Arial" pitchFamily="34" charset="0"/>
                <a:cs typeface="Arial" pitchFamily="34" charset="0"/>
              </a:rPr>
              <a:t>). Recuperado el 25 de enero de 2016, de </a:t>
            </a:r>
            <a:r>
              <a:rPr lang="es-MX" altLang="es-ES" sz="1400" dirty="0" smtClean="0">
                <a:latin typeface="Arial" pitchFamily="34" charset="0"/>
                <a:cs typeface="Arial" pitchFamily="34" charset="0"/>
                <a:hlinkClick r:id="rId10"/>
              </a:rPr>
              <a:t>http://www.ecured.cu/Pir%C3%B3metro</a:t>
            </a:r>
            <a:endParaRPr lang="es-MX" altLang="es-ES" sz="1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s-MX" altLang="es-ES" sz="1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s-MX" altLang="es-ES" sz="1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s-ES" altLang="es-ES" sz="1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z="2400" dirty="0" smtClean="0"/>
              <a:t>Física Clásica</a:t>
            </a:r>
            <a:endParaRPr lang="es-MX" sz="240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MX" sz="2400" dirty="0" smtClean="0"/>
              <a:t>Equipo 3</a:t>
            </a:r>
            <a:endParaRPr lang="es-MX" sz="2400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31840" y="6237312"/>
            <a:ext cx="2895600" cy="365125"/>
          </a:xfrm>
        </p:spPr>
        <p:txBody>
          <a:bodyPr/>
          <a:lstStyle/>
          <a:p>
            <a:r>
              <a:rPr lang="es-MX" sz="1800" dirty="0" smtClean="0"/>
              <a:t>Instrumentos que miden Temperatura Termodinámica</a:t>
            </a:r>
            <a:endParaRPr lang="es-MX" sz="1800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5760640" cy="1080120"/>
          </a:xfrm>
        </p:spPr>
        <p:txBody>
          <a:bodyPr>
            <a:normAutofit/>
          </a:bodyPr>
          <a:lstStyle/>
          <a:p>
            <a:r>
              <a:rPr lang="es-MX" sz="3200" dirty="0" smtClean="0">
                <a:latin typeface="Arial Black" pitchFamily="34" charset="0"/>
              </a:rPr>
              <a:t>Termómetro de mercurio</a:t>
            </a:r>
            <a:endParaRPr lang="es-MX" sz="3200" dirty="0">
              <a:latin typeface="Arial Black" pitchFamily="34" charset="0"/>
            </a:endParaRPr>
          </a:p>
        </p:txBody>
      </p:sp>
      <p:pic>
        <p:nvPicPr>
          <p:cNvPr id="11" name="10 Imagen" descr="termometro 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2276872"/>
            <a:ext cx="3672408" cy="3511078"/>
          </a:xfrm>
          <a:prstGeom prst="rect">
            <a:avLst/>
          </a:prstGeom>
        </p:spPr>
      </p:pic>
      <p:sp>
        <p:nvSpPr>
          <p:cNvPr id="12" name="11 CuadroTexto"/>
          <p:cNvSpPr txBox="1"/>
          <p:nvPr/>
        </p:nvSpPr>
        <p:spPr>
          <a:xfrm>
            <a:off x="4572000" y="2132856"/>
            <a:ext cx="432048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 smtClean="0">
                <a:latin typeface="Arial" pitchFamily="34" charset="0"/>
                <a:cs typeface="Arial" pitchFamily="34" charset="0"/>
              </a:rPr>
              <a:t>Contiene un líquido en su interior (mercurio) que se dilata o contrae con los cambios de temperatura.</a:t>
            </a:r>
          </a:p>
          <a:p>
            <a:endParaRPr lang="es-MX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200" dirty="0" smtClean="0">
                <a:latin typeface="Arial" pitchFamily="34" charset="0"/>
                <a:cs typeface="Arial" pitchFamily="34" charset="0"/>
              </a:rPr>
              <a:t>Los </a:t>
            </a:r>
            <a:r>
              <a:rPr lang="es-MX" sz="2200" b="1" dirty="0" smtClean="0">
                <a:latin typeface="Arial" pitchFamily="34" charset="0"/>
                <a:cs typeface="Arial" pitchFamily="34" charset="0"/>
              </a:rPr>
              <a:t>termómetros de mercurio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 pueden funcionar en la gama que va de -39 °C (punto de congelación del mercurio) a 357 °C (su punto de ebullición).</a:t>
            </a:r>
            <a:endParaRPr lang="es-MX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z="2400" dirty="0" smtClean="0"/>
              <a:t>Física Clásica</a:t>
            </a:r>
            <a:endParaRPr lang="es-MX" sz="240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MX" sz="2400" dirty="0" smtClean="0"/>
              <a:t>Equipo 3</a:t>
            </a:r>
            <a:endParaRPr lang="es-MX" sz="2400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31840" y="6237312"/>
            <a:ext cx="2895600" cy="365125"/>
          </a:xfrm>
        </p:spPr>
        <p:txBody>
          <a:bodyPr/>
          <a:lstStyle/>
          <a:p>
            <a:r>
              <a:rPr lang="es-MX" sz="1800" dirty="0" smtClean="0"/>
              <a:t>Instrumentos que miden Temperatura Termodinámica</a:t>
            </a:r>
            <a:endParaRPr lang="es-MX" sz="1800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79512" y="1196752"/>
            <a:ext cx="6336704" cy="965969"/>
          </a:xfrm>
        </p:spPr>
        <p:txBody>
          <a:bodyPr>
            <a:normAutofit fontScale="90000"/>
          </a:bodyPr>
          <a:lstStyle/>
          <a:p>
            <a:r>
              <a:rPr lang="es-MX" sz="3200" dirty="0" smtClean="0">
                <a:latin typeface="Arial Black" pitchFamily="34" charset="0"/>
              </a:rPr>
              <a:t>Termómetro de Resistencia</a:t>
            </a:r>
            <a:endParaRPr lang="es-MX" sz="3200" dirty="0">
              <a:latin typeface="Arial Black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11560" y="1988840"/>
            <a:ext cx="374441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s-ES" alt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ES" altLang="es-ES" sz="2000" dirty="0" smtClean="0">
                <a:latin typeface="Arial" pitchFamily="34" charset="0"/>
                <a:cs typeface="Arial" pitchFamily="34" charset="0"/>
              </a:rPr>
              <a:t>Su punto de fusión muy alto (1772°C), resiste -200°C, comúnmente se usa desde los 200°C hasta los 3568°C.</a:t>
            </a:r>
          </a:p>
          <a:p>
            <a:endParaRPr lang="es-MX" alt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ES" altLang="es-ES" sz="2000" dirty="0" smtClean="0">
                <a:latin typeface="Arial" pitchFamily="34" charset="0"/>
                <a:cs typeface="Arial" pitchFamily="34" charset="0"/>
              </a:rPr>
              <a:t>Resiste la oxidación a altas temperaturas.</a:t>
            </a:r>
          </a:p>
          <a:p>
            <a:endParaRPr lang="es-ES" alt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ES" altLang="es-ES" sz="2000" dirty="0" smtClean="0">
                <a:latin typeface="Arial" pitchFamily="34" charset="0"/>
                <a:cs typeface="Arial" pitchFamily="34" charset="0"/>
              </a:rPr>
              <a:t>Tiene resistividad relativamente alta, hasta 10Ω.</a:t>
            </a:r>
            <a:endParaRPr lang="es-ES" altLang="es-E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8" descr="Termómetro de Resistencia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932040" y="2132856"/>
            <a:ext cx="3744416" cy="289915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4932040" y="5229200"/>
            <a:ext cx="3816424" cy="369332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Calibri" charset="0"/>
                <a:cs typeface="+mn-cs"/>
              </a:rPr>
              <a:t>Platino, con precisión estable y exacta.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z="2400" dirty="0" smtClean="0"/>
              <a:t>Física Clásica</a:t>
            </a:r>
            <a:endParaRPr lang="es-MX" sz="240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MX" sz="2400" dirty="0" smtClean="0"/>
              <a:t>Equipo 3</a:t>
            </a:r>
            <a:endParaRPr lang="es-MX" sz="2400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31840" y="6237312"/>
            <a:ext cx="2895600" cy="365125"/>
          </a:xfrm>
        </p:spPr>
        <p:txBody>
          <a:bodyPr/>
          <a:lstStyle/>
          <a:p>
            <a:r>
              <a:rPr lang="es-MX" sz="1800" dirty="0" smtClean="0"/>
              <a:t>Instrumentos que miden Temperatura Termodinámica</a:t>
            </a:r>
            <a:endParaRPr lang="es-MX" sz="1800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51520" y="1124744"/>
            <a:ext cx="5112568" cy="965969"/>
          </a:xfrm>
        </p:spPr>
        <p:txBody>
          <a:bodyPr>
            <a:normAutofit/>
          </a:bodyPr>
          <a:lstStyle/>
          <a:p>
            <a:r>
              <a:rPr lang="es-MX" sz="3200" dirty="0" smtClean="0">
                <a:latin typeface="Arial Black" pitchFamily="34" charset="0"/>
              </a:rPr>
              <a:t>Termómetro de Gas</a:t>
            </a:r>
            <a:endParaRPr lang="es-MX" sz="3200" dirty="0">
              <a:latin typeface="Arial Black" pitchFamily="34" charset="0"/>
            </a:endParaRPr>
          </a:p>
        </p:txBody>
      </p:sp>
      <p:pic>
        <p:nvPicPr>
          <p:cNvPr id="9" name="8 Imagen" descr="t.gas.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204864"/>
            <a:ext cx="3439841" cy="3180388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4355976" y="2132856"/>
            <a:ext cx="46085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El 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termómetro de gas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 mide la temperatura por la variación del volumen o la presión de un gas.</a:t>
            </a:r>
          </a:p>
          <a:p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Es muy preciso, y tiene un margen de aplicación extraordinario: desde -27 °C hasta 1477 °C. 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z="2400" dirty="0" smtClean="0"/>
              <a:t>Física Clásica</a:t>
            </a:r>
            <a:endParaRPr lang="es-MX" sz="240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MX" sz="2400" dirty="0" smtClean="0"/>
              <a:t>Equipo 3</a:t>
            </a:r>
            <a:endParaRPr lang="es-MX" sz="2400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31840" y="6237312"/>
            <a:ext cx="2895600" cy="365125"/>
          </a:xfrm>
        </p:spPr>
        <p:txBody>
          <a:bodyPr/>
          <a:lstStyle/>
          <a:p>
            <a:r>
              <a:rPr lang="es-MX" sz="1800" dirty="0" smtClean="0"/>
              <a:t>Instrumentos que miden Temperatura Termodinámica</a:t>
            </a:r>
            <a:endParaRPr lang="es-MX" sz="1800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2483768" cy="965969"/>
          </a:xfrm>
        </p:spPr>
        <p:txBody>
          <a:bodyPr>
            <a:normAutofit/>
          </a:bodyPr>
          <a:lstStyle/>
          <a:p>
            <a:r>
              <a:rPr lang="es-MX" sz="3200" dirty="0" smtClean="0">
                <a:latin typeface="Arial Black" pitchFamily="34" charset="0"/>
              </a:rPr>
              <a:t>Termopar</a:t>
            </a:r>
            <a:endParaRPr lang="es-MX" sz="3200" dirty="0">
              <a:latin typeface="Arial Black" pitchFamily="34" charset="0"/>
            </a:endParaRPr>
          </a:p>
        </p:txBody>
      </p:sp>
      <p:pic>
        <p:nvPicPr>
          <p:cNvPr id="9" name="Picture 8" descr="5240-5870093.jpg"/>
          <p:cNvPicPr>
            <a:picLocks noChangeAspect="1" noChangeArrowheads="1"/>
          </p:cNvPicPr>
          <p:nvPr/>
        </p:nvPicPr>
        <p:blipFill>
          <a:blip r:embed="rId3" cstate="print"/>
          <a:srcRect l="25737" t="107" r="14511" b="-1370"/>
          <a:stretch>
            <a:fillRect/>
          </a:stretch>
        </p:blipFill>
        <p:spPr bwMode="auto">
          <a:xfrm>
            <a:off x="323528" y="1916832"/>
            <a:ext cx="2088232" cy="4333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6" descr="TC_CommonTempRanges_Long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07258" y="1268760"/>
            <a:ext cx="5844874" cy="2880320"/>
          </a:xfrm>
          <a:prstGeom prst="rect">
            <a:avLst/>
          </a:prstGeom>
        </p:spPr>
      </p:pic>
      <p:sp>
        <p:nvSpPr>
          <p:cNvPr id="11" name="10 Rectángulo"/>
          <p:cNvSpPr/>
          <p:nvPr/>
        </p:nvSpPr>
        <p:spPr>
          <a:xfrm>
            <a:off x="2483768" y="4293096"/>
            <a:ext cx="633670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altLang="es-ES" sz="2000" dirty="0" smtClean="0">
                <a:latin typeface="Arial" pitchFamily="34" charset="0"/>
                <a:cs typeface="Arial" pitchFamily="34" charset="0"/>
              </a:rPr>
              <a:t>Un termopar está disponible en diferentes combinaciones de metales o calibraciones. Las cuatro calibraciones del termopar más  comunes son J, K, T y E. Hay calibraciones de alta temperatura  que son R, S, C y GB. </a:t>
            </a:r>
            <a:endParaRPr lang="es-ES" altLang="es-E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z="2400" dirty="0" smtClean="0"/>
              <a:t>Física Clásica</a:t>
            </a:r>
            <a:endParaRPr lang="es-MX" sz="240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MX" sz="2400" dirty="0" smtClean="0"/>
              <a:t>Equipo 3</a:t>
            </a:r>
            <a:endParaRPr lang="es-MX" sz="2400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31840" y="6237312"/>
            <a:ext cx="2895600" cy="365125"/>
          </a:xfrm>
        </p:spPr>
        <p:txBody>
          <a:bodyPr/>
          <a:lstStyle/>
          <a:p>
            <a:r>
              <a:rPr lang="es-MX" sz="1800" dirty="0" smtClean="0"/>
              <a:t>Instrumentos que miden Temperatura Termodinámica</a:t>
            </a:r>
            <a:endParaRPr lang="es-MX" sz="1800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0" y="1052736"/>
            <a:ext cx="5112568" cy="1037977"/>
          </a:xfrm>
        </p:spPr>
        <p:txBody>
          <a:bodyPr>
            <a:normAutofit/>
          </a:bodyPr>
          <a:lstStyle/>
          <a:p>
            <a:r>
              <a:rPr lang="es-MX" sz="3200" dirty="0" smtClean="0">
                <a:latin typeface="Arial Black" pitchFamily="34" charset="0"/>
              </a:rPr>
              <a:t>Termohigrógrafo</a:t>
            </a:r>
            <a:endParaRPr lang="es-MX" sz="3200" dirty="0">
              <a:latin typeface="Arial Black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204864"/>
            <a:ext cx="43204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El termohigrógrafo es un instrumento que se encarga de medir la temperatura termodinámica y la humedad relativa. </a:t>
            </a:r>
          </a:p>
          <a:p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La medida de la temperatura se realiza por medio de un elemento bimetálico.</a:t>
            </a:r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10" name="Imagen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1916832"/>
            <a:ext cx="3899763" cy="2952328"/>
          </a:xfrm>
          <a:prstGeom prst="rect">
            <a:avLst/>
          </a:prstGeom>
        </p:spPr>
      </p:pic>
      <p:sp>
        <p:nvSpPr>
          <p:cNvPr id="11" name="CuadroTexto 4"/>
          <p:cNvSpPr txBox="1"/>
          <p:nvPr/>
        </p:nvSpPr>
        <p:spPr>
          <a:xfrm>
            <a:off x="4860032" y="5085184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En la imagen se observan las medidas de humedad y temperatura.</a:t>
            </a:r>
            <a:endParaRPr lang="es-MX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z="2400" dirty="0" smtClean="0"/>
              <a:t>Física Clásica</a:t>
            </a:r>
            <a:endParaRPr lang="es-MX" sz="240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MX" sz="2400" dirty="0" smtClean="0"/>
              <a:t>Equipo 3</a:t>
            </a:r>
            <a:endParaRPr lang="es-MX" sz="2400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31840" y="6237312"/>
            <a:ext cx="2895600" cy="365125"/>
          </a:xfrm>
        </p:spPr>
        <p:txBody>
          <a:bodyPr/>
          <a:lstStyle/>
          <a:p>
            <a:r>
              <a:rPr lang="es-MX" sz="1800" dirty="0" smtClean="0"/>
              <a:t>Instrumentos que miden Temperatura Termodinámica</a:t>
            </a:r>
            <a:endParaRPr lang="es-MX" sz="1800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79512" y="1124744"/>
            <a:ext cx="4752528" cy="1109985"/>
          </a:xfrm>
        </p:spPr>
        <p:txBody>
          <a:bodyPr>
            <a:normAutofit/>
          </a:bodyPr>
          <a:lstStyle/>
          <a:p>
            <a:r>
              <a:rPr lang="es-MX" sz="3200" dirty="0" smtClean="0">
                <a:latin typeface="Arial Black" pitchFamily="34" charset="0"/>
              </a:rPr>
              <a:t>Termohigrógrafo</a:t>
            </a:r>
            <a:endParaRPr lang="es-MX" sz="3200" dirty="0">
              <a:latin typeface="Arial Black" pitchFamily="34" charset="0"/>
            </a:endParaRPr>
          </a:p>
        </p:txBody>
      </p:sp>
      <p:pic>
        <p:nvPicPr>
          <p:cNvPr id="9" name="8 Imagen" descr="termohigrograf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2132856"/>
            <a:ext cx="3528392" cy="3528392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4211960" y="22768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  <a:p>
            <a:endParaRPr lang="es-MX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499992" y="2276872"/>
            <a:ext cx="432048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La medida de la humedad se realiza por medio de un haz de pelo con tratamiento especial.</a:t>
            </a:r>
          </a:p>
          <a:p>
            <a:pPr algn="just"/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Los valores que se obtienen se registran en una banda semanal. </a:t>
            </a:r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z="2400" dirty="0" smtClean="0"/>
              <a:t>Física Clásica</a:t>
            </a:r>
            <a:endParaRPr lang="es-MX" sz="240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MX" sz="2400" dirty="0" smtClean="0"/>
              <a:t>Equipo 3</a:t>
            </a:r>
            <a:endParaRPr lang="es-MX" sz="2400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31840" y="6237312"/>
            <a:ext cx="2895600" cy="365125"/>
          </a:xfrm>
        </p:spPr>
        <p:txBody>
          <a:bodyPr/>
          <a:lstStyle/>
          <a:p>
            <a:r>
              <a:rPr lang="es-MX" sz="1800" dirty="0" smtClean="0"/>
              <a:t>Instrumentos que miden Temperatura Termodinámica</a:t>
            </a:r>
            <a:endParaRPr lang="es-MX" sz="1800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51520" y="1052736"/>
            <a:ext cx="3168352" cy="1037977"/>
          </a:xfrm>
        </p:spPr>
        <p:txBody>
          <a:bodyPr>
            <a:normAutofit/>
          </a:bodyPr>
          <a:lstStyle/>
          <a:p>
            <a:r>
              <a:rPr lang="es-MX" sz="3200" dirty="0" smtClean="0">
                <a:latin typeface="Arial Black" pitchFamily="34" charset="0"/>
              </a:rPr>
              <a:t>Termistor</a:t>
            </a:r>
            <a:endParaRPr lang="es-MX" sz="3200" dirty="0">
              <a:latin typeface="Arial Black" pitchFamily="34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467544" y="1916832"/>
            <a:ext cx="5118100" cy="468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s-MX" altLang="es-ES" sz="2200" b="1" dirty="0">
                <a:latin typeface="Arial" pitchFamily="34" charset="0"/>
                <a:cs typeface="Arial" pitchFamily="34" charset="0"/>
              </a:rPr>
              <a:t>PTC: </a:t>
            </a:r>
            <a:r>
              <a:rPr lang="es-MX" altLang="es-ES" sz="2200" dirty="0">
                <a:latin typeface="Arial" pitchFamily="34" charset="0"/>
                <a:cs typeface="Arial" pitchFamily="34" charset="0"/>
              </a:rPr>
              <a:t>Incremento en temperatura y </a:t>
            </a:r>
            <a:r>
              <a:rPr lang="es-MX" altLang="es-ES" sz="2200" dirty="0" smtClean="0">
                <a:latin typeface="Arial" pitchFamily="34" charset="0"/>
                <a:cs typeface="Arial" pitchFamily="34" charset="0"/>
              </a:rPr>
              <a:t>resistencia</a:t>
            </a:r>
          </a:p>
          <a:p>
            <a:pPr marL="342900" indent="-342900" algn="just" eaLnBrk="1" hangingPunct="1">
              <a:spcBef>
                <a:spcPct val="20000"/>
              </a:spcBef>
            </a:pPr>
            <a:endParaRPr lang="es-MX" altLang="es-ES" sz="2200" dirty="0">
              <a:latin typeface="Arial" pitchFamily="34" charset="0"/>
              <a:cs typeface="Arial" pitchFamily="34" charset="0"/>
            </a:endParaRPr>
          </a:p>
          <a:p>
            <a:pPr marL="342900" indent="-342900" algn="just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s-MX" altLang="es-ES" sz="2200" b="1" dirty="0">
                <a:latin typeface="Arial" pitchFamily="34" charset="0"/>
                <a:cs typeface="Arial" pitchFamily="34" charset="0"/>
              </a:rPr>
              <a:t>NTC: </a:t>
            </a:r>
            <a:r>
              <a:rPr lang="es-MX" altLang="es-ES" sz="2200" dirty="0">
                <a:latin typeface="Arial" pitchFamily="34" charset="0"/>
                <a:cs typeface="Arial" pitchFamily="34" charset="0"/>
              </a:rPr>
              <a:t>Incremento en temperatura decremento de </a:t>
            </a:r>
            <a:r>
              <a:rPr lang="es-MX" altLang="es-ES" sz="2200" dirty="0" smtClean="0">
                <a:latin typeface="Arial" pitchFamily="34" charset="0"/>
                <a:cs typeface="Arial" pitchFamily="34" charset="0"/>
              </a:rPr>
              <a:t>resistencia</a:t>
            </a:r>
          </a:p>
          <a:p>
            <a:pPr marL="342900" indent="-342900" algn="just" eaLnBrk="1" hangingPunct="1">
              <a:spcBef>
                <a:spcPct val="20000"/>
              </a:spcBef>
            </a:pPr>
            <a:endParaRPr lang="es-MX" altLang="es-ES" sz="2200" dirty="0">
              <a:latin typeface="Arial" pitchFamily="34" charset="0"/>
              <a:cs typeface="Arial" pitchFamily="34" charset="0"/>
            </a:endParaRPr>
          </a:p>
          <a:p>
            <a:pPr marL="342900" indent="-342900" algn="just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s-MX" altLang="es-ES" sz="2200" b="1" dirty="0">
                <a:latin typeface="Arial" pitchFamily="34" charset="0"/>
                <a:cs typeface="Arial" pitchFamily="34" charset="0"/>
              </a:rPr>
              <a:t>Lineal: </a:t>
            </a:r>
            <a:r>
              <a:rPr lang="es-MX" altLang="es-ES" sz="2200" dirty="0">
                <a:latin typeface="Arial" pitchFamily="34" charset="0"/>
                <a:cs typeface="Arial" pitchFamily="34" charset="0"/>
              </a:rPr>
              <a:t>Igual de resistencia por grado</a:t>
            </a:r>
            <a:r>
              <a:rPr lang="es-MX" altLang="es-ES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 eaLnBrk="1" hangingPunct="1">
              <a:spcBef>
                <a:spcPct val="20000"/>
              </a:spcBef>
            </a:pPr>
            <a:endParaRPr lang="es-MX" altLang="es-ES" sz="2200" dirty="0">
              <a:latin typeface="Arial" pitchFamily="34" charset="0"/>
              <a:cs typeface="Arial" pitchFamily="34" charset="0"/>
            </a:endParaRPr>
          </a:p>
          <a:p>
            <a:pPr marL="342900" indent="-342900" algn="just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s-MX" altLang="es-ES" sz="2200" b="1" dirty="0">
                <a:latin typeface="Arial" pitchFamily="34" charset="0"/>
                <a:cs typeface="Arial" pitchFamily="34" charset="0"/>
              </a:rPr>
              <a:t>No lineal: </a:t>
            </a:r>
            <a:r>
              <a:rPr lang="es-MX" altLang="es-ES" sz="2200" dirty="0">
                <a:latin typeface="Arial" pitchFamily="34" charset="0"/>
                <a:cs typeface="Arial" pitchFamily="34" charset="0"/>
              </a:rPr>
              <a:t>Cambio por rango de temperatura.</a:t>
            </a:r>
          </a:p>
        </p:txBody>
      </p:sp>
      <p:pic>
        <p:nvPicPr>
          <p:cNvPr id="10" name="Picture 2" descr="http://www.hannachile.com/components/com_virtuemart/show_image_in_imgtag.php?filename=20121111170120-HI93501s_400.jpg&amp;newxsize=400&amp;newysize=400&amp;fileout="/>
          <p:cNvPicPr>
            <a:picLocks noChangeAspect="1" noChangeArrowheads="1"/>
          </p:cNvPicPr>
          <p:nvPr/>
        </p:nvPicPr>
        <p:blipFill>
          <a:blip r:embed="rId3" cstate="print"/>
          <a:srcRect l="24014" t="1367" r="17397" b="4134"/>
          <a:stretch>
            <a:fillRect/>
          </a:stretch>
        </p:blipFill>
        <p:spPr bwMode="auto">
          <a:xfrm>
            <a:off x="6156176" y="3429000"/>
            <a:ext cx="1765542" cy="2846152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  <p:pic>
        <p:nvPicPr>
          <p:cNvPr id="11" name="Picture 6" descr="http://www.globalspec.com/NpaPics/30/369567_032320117541_ExhibitPi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1196752"/>
            <a:ext cx="1906587" cy="19065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z="2400" dirty="0" smtClean="0"/>
              <a:t>Física Clásica</a:t>
            </a:r>
            <a:endParaRPr lang="es-MX" sz="240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MX" sz="2400" dirty="0" smtClean="0"/>
              <a:t>Equipo 3</a:t>
            </a:r>
            <a:endParaRPr lang="es-MX" sz="2400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31840" y="6237312"/>
            <a:ext cx="2895600" cy="365125"/>
          </a:xfrm>
        </p:spPr>
        <p:txBody>
          <a:bodyPr/>
          <a:lstStyle/>
          <a:p>
            <a:r>
              <a:rPr lang="es-MX" sz="1800" dirty="0" smtClean="0"/>
              <a:t>Instrumentos que miden Temperatura Termodinámica</a:t>
            </a:r>
            <a:endParaRPr lang="es-MX" sz="1800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79512" y="1052736"/>
            <a:ext cx="3168352" cy="893961"/>
          </a:xfrm>
        </p:spPr>
        <p:txBody>
          <a:bodyPr>
            <a:normAutofit/>
          </a:bodyPr>
          <a:lstStyle/>
          <a:p>
            <a:r>
              <a:rPr lang="es-MX" sz="3200" dirty="0" smtClean="0">
                <a:latin typeface="Arial Black" pitchFamily="34" charset="0"/>
              </a:rPr>
              <a:t>Pirómetro</a:t>
            </a:r>
            <a:endParaRPr lang="es-MX" sz="3200" dirty="0">
              <a:latin typeface="Arial Black" pitchFamily="34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539552" y="1916832"/>
            <a:ext cx="4038600" cy="44989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altLang="es-E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Un pirómetro es un instrumento capaz de medir la temperatura de una sustancia sin tener que estar en contacto con ella.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MX" altLang="es-E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Existen 3 tipos de pirómetros: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MX" altLang="es-ES" sz="2400" dirty="0" smtClean="0">
                <a:latin typeface="Arial" pitchFamily="34" charset="0"/>
                <a:cs typeface="Arial" pitchFamily="34" charset="0"/>
              </a:rPr>
              <a:t>Pirómetro óptico.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altLang="es-E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Pirómetro</a:t>
            </a:r>
            <a:r>
              <a:rPr kumimoji="0" lang="es-MX" altLang="es-E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de radiación.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MX" altLang="es-ES" sz="2400" baseline="0" dirty="0" smtClean="0">
                <a:latin typeface="Arial" pitchFamily="34" charset="0"/>
                <a:cs typeface="Arial" pitchFamily="34" charset="0"/>
              </a:rPr>
              <a:t>Pirómetro</a:t>
            </a:r>
            <a:r>
              <a:rPr lang="es-MX" altLang="es-ES" sz="2400" dirty="0" smtClean="0">
                <a:latin typeface="Arial" pitchFamily="34" charset="0"/>
                <a:cs typeface="Arial" pitchFamily="34" charset="0"/>
              </a:rPr>
              <a:t> Infrarrojo.</a:t>
            </a:r>
            <a:endParaRPr kumimoji="0" lang="es-MX" altLang="es-E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MX" altLang="es-E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altLang="es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altLang="es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Imagen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268760"/>
            <a:ext cx="3919887" cy="1956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12 Imagen" descr="piro infr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60232" y="3501008"/>
            <a:ext cx="2339752" cy="2339752"/>
          </a:xfrm>
          <a:prstGeom prst="rect">
            <a:avLst/>
          </a:prstGeom>
        </p:spPr>
      </p:pic>
      <p:pic>
        <p:nvPicPr>
          <p:cNvPr id="14" name="13 Imagen" descr="4798-275412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92202" y="3743483"/>
            <a:ext cx="1800200" cy="197818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598</Words>
  <Application>Microsoft Office PowerPoint</Application>
  <PresentationFormat>Presentación en pantalla (4:3)</PresentationFormat>
  <Paragraphs>107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Instrumentos que miden Temperatura Termodinámica.</vt:lpstr>
      <vt:lpstr>Termómetro de mercurio</vt:lpstr>
      <vt:lpstr>Termómetro de Resistencia</vt:lpstr>
      <vt:lpstr>Termómetro de Gas</vt:lpstr>
      <vt:lpstr>Termopar</vt:lpstr>
      <vt:lpstr>Termohigrógrafo</vt:lpstr>
      <vt:lpstr>Termohigrógrafo</vt:lpstr>
      <vt:lpstr>Termistor</vt:lpstr>
      <vt:lpstr>Pirómetro</vt:lpstr>
      <vt:lpstr>Bibliografía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Instrumentos que miden Temperatura Termodinámica.</dc:title>
  <dc:creator>dell</dc:creator>
  <cp:lastModifiedBy>dell</cp:lastModifiedBy>
  <cp:revision>15</cp:revision>
  <dcterms:created xsi:type="dcterms:W3CDTF">2016-01-25T16:08:27Z</dcterms:created>
  <dcterms:modified xsi:type="dcterms:W3CDTF">2016-02-01T18:56:58Z</dcterms:modified>
</cp:coreProperties>
</file>