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9" r:id="rId14"/>
    <p:sldId id="271" r:id="rId15"/>
    <p:sldId id="268" r:id="rId16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73" d="100"/>
          <a:sy n="73" d="100"/>
        </p:scale>
        <p:origin x="54" y="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21197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fld id="{1D1B0676-82F0-4D30-87A0-25BCC4543437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D4194BD-92F0-49A8-AF1D-E1E2517892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553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fld id="{17B0A422-1251-4893-A251-29784DF06B25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F969D9CB-2A70-4773-82EE-83C381EB46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339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fld id="{1D1B0676-82F0-4D30-87A0-25BCC4543437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D4194BD-92F0-49A8-AF1D-E1E2517892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42973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fld id="{1D1B0676-82F0-4D30-87A0-25BCC4543437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D4194BD-92F0-49A8-AF1D-E1E2517892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01248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s-ES" noProof="0" smtClean="0"/>
              <a:t>Haga clic en el icono para agregar una imagen</a:t>
            </a:r>
            <a:endParaRPr lang="es-MX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fld id="{1D1B0676-82F0-4D30-87A0-25BCC4543437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D4194BD-92F0-49A8-AF1D-E1E2517892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7641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fld id="{1D1B0676-82F0-4D30-87A0-25BCC4543437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D4194BD-92F0-49A8-AF1D-E1E2517892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930117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fld id="{1D1B0676-82F0-4D30-87A0-25BCC4543437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itchFamily="34" charset="0"/>
                <a:cs typeface="Arial" charset="0"/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6D4194BD-92F0-49A8-AF1D-E1E25178924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65321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17B0A422-1251-4893-A251-29784DF06B25}" type="datetimeFigureOut">
              <a:rPr lang="es-MX" smtClean="0"/>
              <a:t>28/01/2016</a:t>
            </a:fld>
            <a:endParaRPr lang="es-MX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/>
          <a:p>
            <a:endParaRPr lang="es-MX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969D9CB-2A70-4773-82EE-83C381EB460F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30581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7 CuadroTexto"/>
          <p:cNvSpPr txBox="1">
            <a:spLocks noChangeArrowheads="1"/>
          </p:cNvSpPr>
          <p:nvPr/>
        </p:nvSpPr>
        <p:spPr bwMode="auto">
          <a:xfrm>
            <a:off x="16933" y="6488114"/>
            <a:ext cx="12175067" cy="33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sz="1600">
                <a:latin typeface="Calibri" panose="020F0502020204030204" pitchFamily="34" charset="0"/>
              </a:rPr>
              <a:t>Nombre del curso                                             Nombre de tema a exponer                                            Equipo No. X</a:t>
            </a:r>
          </a:p>
        </p:txBody>
      </p:sp>
      <p:sp>
        <p:nvSpPr>
          <p:cNvPr id="9" name="8 Rectángulo"/>
          <p:cNvSpPr/>
          <p:nvPr/>
        </p:nvSpPr>
        <p:spPr>
          <a:xfrm flipV="1">
            <a:off x="0" y="719139"/>
            <a:ext cx="12192000" cy="539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s-MX" sz="1800"/>
          </a:p>
        </p:txBody>
      </p:sp>
      <p:pic>
        <p:nvPicPr>
          <p:cNvPr id="1028" name="Picture 8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4"/>
            <a:ext cx="12242800" cy="981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54973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3" r:id="rId1"/>
    <p:sldLayoutId id="2147483684" r:id="rId2"/>
    <p:sldLayoutId id="2147483685" r:id="rId3"/>
    <p:sldLayoutId id="2147483686" r:id="rId4"/>
    <p:sldLayoutId id="2147483687" r:id="rId5"/>
    <p:sldLayoutId id="2147483688" r:id="rId6"/>
    <p:sldLayoutId id="2147483689" r:id="rId7"/>
    <p:sldLayoutId id="2147483690" r:id="rId8"/>
    <p:sldLayoutId id="2147483691" r:id="rId9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9.xml"/><Relationship Id="rId5" Type="http://schemas.microsoft.com/office/2007/relationships/hdphoto" Target="../media/hdphoto1.wdp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es.wikipedia.org/wiki/Interfer%C3%B3metro" TargetMode="External"/><Relationship Id="rId2" Type="http://schemas.openxmlformats.org/officeDocument/2006/relationships/hyperlink" Target="http://laboratoriobae.blogspot.mx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metrologia.fullblog.com.ar/reloj-comparador-palpador.html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  <p:sp>
        <p:nvSpPr>
          <p:cNvPr id="6" name="Rectángulo 5"/>
          <p:cNvSpPr/>
          <p:nvPr/>
        </p:nvSpPr>
        <p:spPr>
          <a:xfrm>
            <a:off x="499801" y="1996664"/>
            <a:ext cx="6013542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es-E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Instrumentos que </a:t>
            </a:r>
          </a:p>
          <a:p>
            <a:r>
              <a:rPr lang="es-ES" sz="54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m</a:t>
            </a:r>
            <a:r>
              <a:rPr lang="es-E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iden</a:t>
            </a:r>
            <a:r>
              <a:rPr lang="es-ES" sz="540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</a:rPr>
              <a:t> </a:t>
            </a:r>
            <a:r>
              <a:rPr lang="es-ES" sz="5400" b="0" cap="none" spc="0" dirty="0" smtClean="0">
                <a:ln w="0"/>
                <a:gradFill>
                  <a:gsLst>
                    <a:gs pos="21000">
                      <a:srgbClr val="53575C"/>
                    </a:gs>
                    <a:gs pos="88000">
                      <a:srgbClr val="C5C7CA"/>
                    </a:gs>
                  </a:gsLst>
                  <a:lin ang="5400000"/>
                </a:gradFill>
                <a:effectLst/>
              </a:rPr>
              <a:t>Longitud y Masa</a:t>
            </a:r>
            <a:endParaRPr lang="es-ES" sz="5400" b="0" cap="none" spc="0" dirty="0">
              <a:ln w="0"/>
              <a:gradFill>
                <a:gsLst>
                  <a:gs pos="21000">
                    <a:srgbClr val="53575C"/>
                  </a:gs>
                  <a:gs pos="88000">
                    <a:srgbClr val="C5C7CA"/>
                  </a:gs>
                </a:gsLst>
                <a:lin ang="5400000"/>
              </a:gradFill>
              <a:effectLst/>
            </a:endParaRPr>
          </a:p>
        </p:txBody>
      </p:sp>
      <p:pic>
        <p:nvPicPr>
          <p:cNvPr id="1026" name="Picture 2" descr="https://www.pce-instruments.com/espanol/slot/4/artimg/large/cst-berger-od_metro-telesc_pico-rt412d-386894_891254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458" y="1996664"/>
            <a:ext cx="2715065" cy="27150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ataicr.com/photosrecortada/hipsometro-laser-nikon-forestry-pro-0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94664" y="1996664"/>
            <a:ext cx="1842037" cy="2192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Resultado de imagen para bascula de laboratorio"/>
          <p:cNvPicPr>
            <a:picLocks noChangeAspect="1" noChangeArrowheads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3863" y="2829686"/>
            <a:ext cx="2143125" cy="21431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627017" y="4711729"/>
            <a:ext cx="565621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dirty="0" smtClean="0"/>
              <a:t>Jorge Arias Muñoz</a:t>
            </a:r>
          </a:p>
          <a:p>
            <a:r>
              <a:rPr lang="es-MX" dirty="0" smtClean="0"/>
              <a:t>Israel Alejandro </a:t>
            </a:r>
            <a:r>
              <a:rPr lang="es-MX" dirty="0" err="1" smtClean="0"/>
              <a:t>Zuñiga</a:t>
            </a:r>
            <a:r>
              <a:rPr lang="es-MX" dirty="0" smtClean="0"/>
              <a:t> Ramos</a:t>
            </a:r>
          </a:p>
          <a:p>
            <a:r>
              <a:rPr lang="es-MX" dirty="0" smtClean="0"/>
              <a:t>Carlos Alexis Serrano Aguilar</a:t>
            </a:r>
          </a:p>
          <a:p>
            <a:r>
              <a:rPr lang="es-MX" dirty="0" smtClean="0"/>
              <a:t>Eduardo Guerrero Jaime</a:t>
            </a:r>
          </a:p>
          <a:p>
            <a:r>
              <a:rPr lang="es-MX" dirty="0" smtClean="0"/>
              <a:t>Jesús Roberto Pulido Vera</a:t>
            </a:r>
          </a:p>
          <a:p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123838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52625" y="1357313"/>
            <a:ext cx="8229600" cy="1143000"/>
          </a:xfrm>
        </p:spPr>
        <p:txBody>
          <a:bodyPr/>
          <a:lstStyle/>
          <a:p>
            <a:pPr algn="l">
              <a:defRPr/>
            </a:pPr>
            <a:r>
              <a:rPr lang="es-MX" sz="3200" b="1" dirty="0">
                <a:latin typeface="Arial" pitchFamily="34" charset="0"/>
                <a:cs typeface="Arial" pitchFamily="34" charset="0"/>
              </a:rPr>
              <a:t>ESCALIMETRO</a:t>
            </a:r>
          </a:p>
        </p:txBody>
      </p:sp>
      <p:sp>
        <p:nvSpPr>
          <p:cNvPr id="9219" name="2 Marcador de contenido"/>
          <p:cNvSpPr>
            <a:spLocks noGrp="1"/>
          </p:cNvSpPr>
          <p:nvPr>
            <p:ph sz="half" idx="1"/>
          </p:nvPr>
        </p:nvSpPr>
        <p:spPr bwMode="auto">
          <a:xfrm>
            <a:off x="1981200" y="2500313"/>
            <a:ext cx="4038600" cy="3625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 sz="3200">
                <a:latin typeface="Arial" panose="020B0604020202020204" pitchFamily="34" charset="0"/>
                <a:cs typeface="Arial" panose="020B0604020202020204" pitchFamily="34" charset="0"/>
              </a:rPr>
              <a:t>Contiene diferentes escalas en la misma regla.</a:t>
            </a:r>
          </a:p>
        </p:txBody>
      </p:sp>
      <p:pic>
        <p:nvPicPr>
          <p:cNvPr id="9220" name="Picture 2" descr="http://www.kalamazoo.es/content/images/product/45381_1_xnm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8575" y="2500313"/>
            <a:ext cx="3625850" cy="36258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3435421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52625" y="1143000"/>
            <a:ext cx="8229600" cy="1143000"/>
          </a:xfrm>
        </p:spPr>
        <p:txBody>
          <a:bodyPr/>
          <a:lstStyle/>
          <a:p>
            <a:pPr algn="l">
              <a:defRPr/>
            </a:pPr>
            <a:r>
              <a:rPr lang="es-MX" sz="3200" b="1" dirty="0">
                <a:latin typeface="Arial" pitchFamily="34" charset="0"/>
                <a:cs typeface="Arial" pitchFamily="34" charset="0"/>
              </a:rPr>
              <a:t>Regla graduada</a:t>
            </a:r>
          </a:p>
        </p:txBody>
      </p:sp>
      <p:sp>
        <p:nvSpPr>
          <p:cNvPr id="10243" name="2 Marcador de contenido"/>
          <p:cNvSpPr>
            <a:spLocks noGrp="1"/>
          </p:cNvSpPr>
          <p:nvPr>
            <p:ph sz="half" idx="1"/>
          </p:nvPr>
        </p:nvSpPr>
        <p:spPr bwMode="auto">
          <a:xfrm>
            <a:off x="1981200" y="2286001"/>
            <a:ext cx="4038600" cy="38401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 smtClean="0"/>
              <a:t> </a:t>
            </a:r>
            <a:r>
              <a:rPr lang="es-MX" altLang="es-MX" sz="3200">
                <a:latin typeface="Arial" panose="020B0604020202020204" pitchFamily="34" charset="0"/>
                <a:cs typeface="Arial" panose="020B0604020202020204" pitchFamily="34" charset="0"/>
              </a:rPr>
              <a:t>Instrumento de medición  que incluye una escala graduada dividida en unidades de longitud.</a:t>
            </a:r>
          </a:p>
        </p:txBody>
      </p:sp>
      <p:sp>
        <p:nvSpPr>
          <p:cNvPr id="10244" name="AutoShape 2" descr="Resultado de imagen para regla graduada para colorear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10245" name="AutoShape 4" descr="Resultado de imagen para regla graduada para colorear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sp>
        <p:nvSpPr>
          <p:cNvPr id="10246" name="AutoShape 6" descr="Resultado de imagen para regla graduada para colorear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es-MX" altLang="es-MX"/>
          </a:p>
        </p:txBody>
      </p:sp>
      <p:pic>
        <p:nvPicPr>
          <p:cNvPr id="10247" name="Picture 8" descr="http://narceaeduplastica.weebly.com/uploads/8/9/2/8/8928253/3876715.jpg?53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2500313"/>
            <a:ext cx="4038600" cy="135096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ángulo 7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9" name="CuadroTexto 8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20117499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52625" y="1500188"/>
            <a:ext cx="8229600" cy="1143000"/>
          </a:xfrm>
        </p:spPr>
        <p:txBody>
          <a:bodyPr/>
          <a:lstStyle/>
          <a:p>
            <a:pPr algn="l">
              <a:defRPr/>
            </a:pPr>
            <a:r>
              <a:rPr lang="es-MX" sz="3200" b="1" dirty="0">
                <a:latin typeface="Arial" pitchFamily="34" charset="0"/>
                <a:cs typeface="Arial" pitchFamily="34" charset="0"/>
              </a:rPr>
              <a:t>Dinamómetro</a:t>
            </a:r>
          </a:p>
        </p:txBody>
      </p:sp>
      <p:sp>
        <p:nvSpPr>
          <p:cNvPr id="11267" name="2 Marcador de contenido"/>
          <p:cNvSpPr>
            <a:spLocks noGrp="1"/>
          </p:cNvSpPr>
          <p:nvPr>
            <p:ph sz="half" idx="1"/>
          </p:nvPr>
        </p:nvSpPr>
        <p:spPr bwMode="auto">
          <a:xfrm>
            <a:off x="1981200" y="2857501"/>
            <a:ext cx="4038600" cy="3268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Un </a:t>
            </a:r>
            <a:r>
              <a:rPr lang="es-MX" altLang="es-MX" sz="3200" dirty="0">
                <a:latin typeface="Arial" panose="020B0604020202020204" pitchFamily="34" charset="0"/>
                <a:cs typeface="Arial" panose="020B0604020202020204" pitchFamily="34" charset="0"/>
              </a:rPr>
              <a:t>instrumento utilizado para medir fuerzas o para pesar objetos.</a:t>
            </a:r>
          </a:p>
        </p:txBody>
      </p:sp>
      <p:pic>
        <p:nvPicPr>
          <p:cNvPr id="11268" name="Picture 2" descr="http://www.euro-didactica.com/images/1347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67438" y="2500314"/>
            <a:ext cx="4038600" cy="28416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26402843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70412" y="1280478"/>
            <a:ext cx="10972800" cy="861831"/>
          </a:xfrm>
        </p:spPr>
        <p:txBody>
          <a:bodyPr/>
          <a:lstStyle/>
          <a:p>
            <a:pPr algn="l"/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Espectrómetro de masas</a:t>
            </a: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0412" y="2429692"/>
            <a:ext cx="5360125" cy="3108960"/>
          </a:xfrm>
        </p:spPr>
      </p:pic>
      <p:sp>
        <p:nvSpPr>
          <p:cNvPr id="6" name="CuadroTexto 5"/>
          <p:cNvSpPr txBox="1"/>
          <p:nvPr/>
        </p:nvSpPr>
        <p:spPr>
          <a:xfrm>
            <a:off x="6704453" y="2429692"/>
            <a:ext cx="44773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2400" dirty="0">
                <a:latin typeface="Arial" panose="020B0604020202020204" pitchFamily="34" charset="0"/>
                <a:cs typeface="Arial" panose="020B0604020202020204" pitchFamily="34" charset="0"/>
              </a:rPr>
              <a:t>El espectrómetro de masas mide razones carga/masa de iones, calentando un haz de material del compuesto a analizar hasta vaporizarlo e ionizar los diferentes átomos</a:t>
            </a:r>
            <a:r>
              <a:rPr lang="es-ES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endParaRPr lang="es-ES" sz="24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099450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14548" y="1169125"/>
            <a:ext cx="7672251" cy="859133"/>
          </a:xfrm>
        </p:spPr>
        <p:txBody>
          <a:bodyPr/>
          <a:lstStyle/>
          <a:p>
            <a:pPr algn="l"/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Balanza</a:t>
            </a: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0834" y="2119699"/>
            <a:ext cx="3048000" cy="3479800"/>
          </a:xfrm>
        </p:spPr>
      </p:pic>
      <p:sp>
        <p:nvSpPr>
          <p:cNvPr id="6" name="CuadroTexto 5"/>
          <p:cNvSpPr txBox="1"/>
          <p:nvPr/>
        </p:nvSpPr>
        <p:spPr>
          <a:xfrm>
            <a:off x="6061166" y="2363977"/>
            <a:ext cx="389436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MX" dirty="0">
                <a:latin typeface="Arial" panose="020B0604020202020204" pitchFamily="34" charset="0"/>
                <a:cs typeface="Arial" panose="020B0604020202020204" pitchFamily="34" charset="0"/>
              </a:rPr>
              <a:t>Instrumento para pesar mediante la comparación del objeto que se quiere pesar con otro de peso </a:t>
            </a:r>
            <a:r>
              <a:rPr lang="es-MX" dirty="0" smtClean="0">
                <a:latin typeface="Arial" panose="020B0604020202020204" pitchFamily="34" charset="0"/>
                <a:cs typeface="Arial" panose="020B0604020202020204" pitchFamily="34" charset="0"/>
              </a:rPr>
              <a:t>conocido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El </a:t>
            </a:r>
            <a:r>
              <a:rPr lang="es-ES" dirty="0">
                <a:latin typeface="Arial" panose="020B0604020202020204" pitchFamily="34" charset="0"/>
                <a:cs typeface="Arial" panose="020B0604020202020204" pitchFamily="34" charset="0"/>
              </a:rPr>
              <a:t>rango de medida y precisión de una balanza puede variar </a:t>
            </a:r>
            <a:r>
              <a:rPr lang="es-ES" dirty="0" smtClean="0">
                <a:latin typeface="Arial" panose="020B0604020202020204" pitchFamily="34" charset="0"/>
                <a:cs typeface="Arial" panose="020B0604020202020204" pitchFamily="34" charset="0"/>
              </a:rPr>
              <a:t>desde kilogramos hasta gramos-</a:t>
            </a:r>
            <a:endParaRPr lang="es-MX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8" name="CuadroTexto 7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13741356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5 CuadroTexto"/>
          <p:cNvSpPr txBox="1">
            <a:spLocks noChangeArrowheads="1"/>
          </p:cNvSpPr>
          <p:nvPr/>
        </p:nvSpPr>
        <p:spPr bwMode="auto">
          <a:xfrm>
            <a:off x="1595438" y="1143001"/>
            <a:ext cx="6085522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defRPr/>
            </a:pPr>
            <a:r>
              <a:rPr lang="es-ES_tradnl" sz="3200" b="1" dirty="0">
                <a:latin typeface="Arial" charset="0"/>
                <a:cs typeface="Arial" charset="0"/>
              </a:rPr>
              <a:t>Referencias bibliográficas.</a:t>
            </a:r>
            <a:endParaRPr lang="es-MX" sz="3200" b="1" dirty="0">
              <a:latin typeface="Calibri" pitchFamily="34" charset="0"/>
              <a:cs typeface="Arial" charset="0"/>
            </a:endParaRPr>
          </a:p>
        </p:txBody>
      </p:sp>
      <p:sp>
        <p:nvSpPr>
          <p:cNvPr id="12291" name="3 CuadroTexto"/>
          <p:cNvSpPr txBox="1">
            <a:spLocks noChangeArrowheads="1"/>
          </p:cNvSpPr>
          <p:nvPr/>
        </p:nvSpPr>
        <p:spPr bwMode="auto">
          <a:xfrm>
            <a:off x="1595438" y="2166575"/>
            <a:ext cx="7056437" cy="36009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dirty="0"/>
              <a:t>Bruno </a:t>
            </a:r>
            <a:r>
              <a:rPr lang="es-MX" dirty="0" err="1"/>
              <a:t>Campagnolo</a:t>
            </a:r>
            <a:r>
              <a:rPr lang="es-MX" dirty="0"/>
              <a:t>. </a:t>
            </a:r>
            <a:r>
              <a:rPr lang="es-MX" dirty="0" err="1"/>
              <a:t>Anakarina</a:t>
            </a:r>
            <a:r>
              <a:rPr lang="es-MX" dirty="0"/>
              <a:t> </a:t>
            </a:r>
            <a:r>
              <a:rPr lang="es-MX" dirty="0" err="1"/>
              <a:t>Manach</a:t>
            </a:r>
            <a:r>
              <a:rPr lang="es-MX" dirty="0"/>
              <a:t>. </a:t>
            </a:r>
            <a:r>
              <a:rPr lang="es-MX" dirty="0" err="1"/>
              <a:t>Maria</a:t>
            </a:r>
            <a:r>
              <a:rPr lang="es-MX" dirty="0"/>
              <a:t> Esmeralda </a:t>
            </a:r>
            <a:r>
              <a:rPr lang="es-MX" dirty="0" err="1"/>
              <a:t>Vailati</a:t>
            </a:r>
            <a:r>
              <a:rPr lang="es-MX" dirty="0"/>
              <a:t>. (febrero de 2008). Instrumentos de Medidas de Longitud, Tiempo y Masa. 27/01/2016, de PROYECTO UC Sitio web: </a:t>
            </a:r>
            <a:r>
              <a:rPr lang="es-MX" dirty="0">
                <a:hlinkClick r:id="rId2"/>
              </a:rPr>
              <a:t>http://laboratoriobae.blogspot.mx/</a:t>
            </a:r>
            <a:endParaRPr lang="es-MX" dirty="0"/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dirty="0" err="1"/>
              <a:t>Grillitus</a:t>
            </a:r>
            <a:r>
              <a:rPr lang="es-MX" dirty="0"/>
              <a:t>. ( 21 mar 2014). interferómetro . 27/01/2016, de </a:t>
            </a:r>
            <a:r>
              <a:rPr lang="es-MX" dirty="0" err="1"/>
              <a:t>wikipedia</a:t>
            </a:r>
            <a:r>
              <a:rPr lang="es-MX" dirty="0"/>
              <a:t> Sitio web: </a:t>
            </a:r>
            <a:r>
              <a:rPr lang="es-MX" dirty="0">
                <a:hlinkClick r:id="rId3"/>
              </a:rPr>
              <a:t>https://es.wikipedia.org/wiki/Interfer%C3%B3metro</a:t>
            </a:r>
            <a:endParaRPr lang="es-MX" dirty="0"/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r>
              <a:rPr lang="es-MX" dirty="0"/>
              <a:t>DANIEL FLORES. (02 de Enero, 2012). reloj comparador. 27/01/2016, de , Sitio web: </a:t>
            </a:r>
            <a:r>
              <a:rPr lang="es-MX" dirty="0">
                <a:hlinkClick r:id="rId4"/>
              </a:rPr>
              <a:t>http://metrologia.fullblog.com.ar/reloj-comparador-palpador.html</a:t>
            </a:r>
            <a:endParaRPr lang="es-MX" dirty="0"/>
          </a:p>
          <a:p>
            <a:pPr marL="342900" indent="-342900" eaLnBrk="1" hangingPunct="1">
              <a:buFont typeface="Arial" panose="020B0604020202020204" pitchFamily="34" charset="0"/>
              <a:buChar char="•"/>
              <a:defRPr/>
            </a:pPr>
            <a:endParaRPr lang="es-MX" sz="2400" dirty="0"/>
          </a:p>
          <a:p>
            <a:pPr eaLnBrk="1" hangingPunct="1">
              <a:defRPr/>
            </a:pPr>
            <a:endParaRPr lang="es-MX" altLang="es-ES" sz="2400" dirty="0"/>
          </a:p>
        </p:txBody>
      </p:sp>
      <p:sp>
        <p:nvSpPr>
          <p:cNvPr id="4" name="Rectángulo 3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510743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contenido 6"/>
          <p:cNvSpPr>
            <a:spLocks noGrp="1"/>
          </p:cNvSpPr>
          <p:nvPr>
            <p:ph idx="1"/>
          </p:nvPr>
        </p:nvSpPr>
        <p:spPr>
          <a:xfrm>
            <a:off x="4766733" y="2001078"/>
            <a:ext cx="6815667" cy="2606883"/>
          </a:xfrm>
        </p:spPr>
        <p:txBody>
          <a:bodyPr/>
          <a:lstStyle/>
          <a:p>
            <a:r>
              <a:rPr lang="es-MX" dirty="0" smtClean="0"/>
              <a:t>Cinta metálica flexible de no mas de 10m de longitud.</a:t>
            </a:r>
          </a:p>
          <a:p>
            <a:r>
              <a:rPr lang="es-MX" dirty="0" smtClean="0"/>
              <a:t>Sistema internacional y sistema ingles.</a:t>
            </a:r>
          </a:p>
          <a:p>
            <a:r>
              <a:rPr lang="es-MX" dirty="0" smtClean="0"/>
              <a:t>Milímetros.</a:t>
            </a:r>
            <a:endParaRPr lang="es-MX" dirty="0"/>
          </a:p>
        </p:txBody>
      </p:sp>
      <p:sp>
        <p:nvSpPr>
          <p:cNvPr id="4" name="Rectángulo 3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5" name="CuadroTexto 4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  <p:pic>
        <p:nvPicPr>
          <p:cNvPr id="1026" name="Picture 2" descr="Resultado de imagen para flexometr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0211" y="2001078"/>
            <a:ext cx="3480321" cy="2606883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CuadroTexto 1"/>
          <p:cNvSpPr txBox="1"/>
          <p:nvPr/>
        </p:nvSpPr>
        <p:spPr>
          <a:xfrm>
            <a:off x="560211" y="1188720"/>
            <a:ext cx="330639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Flexómetro</a:t>
            </a: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094204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766733" y="1435100"/>
            <a:ext cx="6815667" cy="4691064"/>
          </a:xfrm>
        </p:spPr>
        <p:txBody>
          <a:bodyPr/>
          <a:lstStyle/>
          <a:p>
            <a:r>
              <a:rPr lang="es-MX" dirty="0"/>
              <a:t>D</a:t>
            </a:r>
            <a:r>
              <a:rPr lang="es-MX" dirty="0" smtClean="0"/>
              <a:t>el</a:t>
            </a:r>
            <a:r>
              <a:rPr lang="es-MX" dirty="0"/>
              <a:t> </a:t>
            </a:r>
            <a:r>
              <a:rPr lang="es-MX" dirty="0" smtClean="0"/>
              <a:t>griego</a:t>
            </a:r>
            <a:r>
              <a:rPr lang="es-MX" dirty="0"/>
              <a:t> </a:t>
            </a:r>
            <a:r>
              <a:rPr lang="es-MX" dirty="0" err="1"/>
              <a:t>ὁδός</a:t>
            </a:r>
            <a:r>
              <a:rPr lang="es-MX" dirty="0"/>
              <a:t> </a:t>
            </a:r>
            <a:r>
              <a:rPr lang="es-MX" i="1" dirty="0" err="1"/>
              <a:t>hodós</a:t>
            </a:r>
            <a:r>
              <a:rPr lang="es-MX" dirty="0"/>
              <a:t> "camino" y </a:t>
            </a:r>
            <a:r>
              <a:rPr lang="es-MX" dirty="0" err="1"/>
              <a:t>μέτρον</a:t>
            </a:r>
            <a:r>
              <a:rPr lang="es-MX" dirty="0"/>
              <a:t> </a:t>
            </a:r>
            <a:r>
              <a:rPr lang="es-MX" i="1" dirty="0" err="1"/>
              <a:t>métron</a:t>
            </a:r>
            <a:r>
              <a:rPr lang="es-MX" dirty="0"/>
              <a:t> "</a:t>
            </a:r>
            <a:r>
              <a:rPr lang="es-MX" dirty="0" smtClean="0"/>
              <a:t>medida“.</a:t>
            </a:r>
          </a:p>
          <a:p>
            <a:r>
              <a:rPr lang="es-MX" dirty="0" smtClean="0"/>
              <a:t>Calcula distancia parcial o total recorrida.</a:t>
            </a:r>
          </a:p>
          <a:p>
            <a:r>
              <a:rPr lang="es-MX" dirty="0" smtClean="0"/>
              <a:t>Metros y millas.</a:t>
            </a:r>
            <a:endParaRPr lang="es-MX" dirty="0"/>
          </a:p>
        </p:txBody>
      </p:sp>
      <p:pic>
        <p:nvPicPr>
          <p:cNvPr id="2050" name="Picture 2" descr="http://www.ataicr.com/photosrecortada/odometro-digital-rolatape-rt412d-01-p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6635" y="1938927"/>
            <a:ext cx="3990975" cy="36834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169817" y="1123406"/>
            <a:ext cx="459691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Odómetro Topográfico </a:t>
            </a: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1723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4806490" y="2083801"/>
            <a:ext cx="6815667" cy="2231610"/>
          </a:xfrm>
        </p:spPr>
        <p:txBody>
          <a:bodyPr/>
          <a:lstStyle/>
          <a:p>
            <a:r>
              <a:rPr lang="es-MX" dirty="0" smtClean="0"/>
              <a:t>Óptico</a:t>
            </a:r>
          </a:p>
          <a:p>
            <a:r>
              <a:rPr lang="es-MX" dirty="0" smtClean="0"/>
              <a:t>Ultrasónico</a:t>
            </a:r>
          </a:p>
          <a:p>
            <a:r>
              <a:rPr lang="es-MX" dirty="0" smtClean="0"/>
              <a:t>Laser</a:t>
            </a:r>
          </a:p>
          <a:p>
            <a:endParaRPr lang="es-MX" dirty="0"/>
          </a:p>
        </p:txBody>
      </p:sp>
      <p:pic>
        <p:nvPicPr>
          <p:cNvPr id="5" name="Picture 4" descr="http://www.ataicr.com/photosrecortada/hipsometro-laser-nikon-forestry-pro-0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5528" y="2083801"/>
            <a:ext cx="2875719" cy="3423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ángulo 5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  <p:sp>
        <p:nvSpPr>
          <p:cNvPr id="2" name="CuadroTexto 1"/>
          <p:cNvSpPr txBox="1"/>
          <p:nvPr/>
        </p:nvSpPr>
        <p:spPr>
          <a:xfrm>
            <a:off x="744583" y="1123406"/>
            <a:ext cx="3827417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Telémetro topográfico </a:t>
            </a:r>
            <a:endParaRPr lang="es-MX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28955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8" name="5 CuadroTexto"/>
          <p:cNvSpPr txBox="1">
            <a:spLocks noChangeArrowheads="1"/>
          </p:cNvSpPr>
          <p:nvPr/>
        </p:nvSpPr>
        <p:spPr bwMode="auto">
          <a:xfrm>
            <a:off x="1919537" y="1116183"/>
            <a:ext cx="4151313" cy="830263"/>
          </a:xfrm>
          <a:prstGeom prst="rect">
            <a:avLst/>
          </a:prstGeom>
          <a:noFill/>
          <a:ln>
            <a:noFill/>
          </a:ln>
          <a:extLst/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r>
              <a:rPr lang="es-ES" sz="3200" b="1" dirty="0"/>
              <a:t>Reloj comparador</a:t>
            </a:r>
          </a:p>
          <a:p>
            <a:pPr eaLnBrk="1" hangingPunct="1">
              <a:defRPr/>
            </a:pPr>
            <a:endParaRPr lang="es-MX" sz="1600" dirty="0">
              <a:solidFill>
                <a:schemeClr val="tx1">
                  <a:lumMod val="50000"/>
                  <a:lumOff val="50000"/>
                </a:schemeClr>
              </a:solidFill>
              <a:latin typeface="Calibri" pitchFamily="34" charset="0"/>
            </a:endParaRPr>
          </a:p>
        </p:txBody>
      </p:sp>
      <p:pic>
        <p:nvPicPr>
          <p:cNvPr id="10243" name="2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81275" y="1957774"/>
            <a:ext cx="2303463" cy="4046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4" name="4 CuadroTexto"/>
          <p:cNvSpPr txBox="1">
            <a:spLocks noChangeArrowheads="1"/>
          </p:cNvSpPr>
          <p:nvPr/>
        </p:nvSpPr>
        <p:spPr bwMode="auto">
          <a:xfrm>
            <a:off x="5447929" y="2636912"/>
            <a:ext cx="475297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857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buFont typeface="Arial" panose="020B0604020202020204" pitchFamily="34" charset="0"/>
              <a:buChar char="•"/>
            </a:pPr>
            <a:r>
              <a:rPr lang="es-MX" altLang="es-MX" dirty="0"/>
              <a:t>Verificación de piezas</a:t>
            </a:r>
          </a:p>
          <a:p>
            <a:pPr marL="0" indent="0" eaLnBrk="1" hangingPunct="1"/>
            <a:endParaRPr lang="es-MX" altLang="es-MX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s-MX" altLang="es-MX" dirty="0"/>
              <a:t>No da lectura directa</a:t>
            </a:r>
          </a:p>
          <a:p>
            <a:pPr marL="0" indent="0" eaLnBrk="1" hangingPunct="1"/>
            <a:endParaRPr lang="es-MX" altLang="es-MX" dirty="0"/>
          </a:p>
          <a:p>
            <a:pPr eaLnBrk="1" hangingPunct="1">
              <a:buFont typeface="Arial" panose="020B0604020202020204" pitchFamily="34" charset="0"/>
              <a:buChar char="•"/>
            </a:pPr>
            <a:r>
              <a:rPr lang="es-MX" altLang="es-MX" dirty="0"/>
              <a:t>La precisión de un reloj comparador puede ser de centésimas de milímetros o incluso de milésimas de milímetros micras.</a:t>
            </a:r>
          </a:p>
        </p:txBody>
      </p:sp>
      <p:sp>
        <p:nvSpPr>
          <p:cNvPr id="5" name="Rectángulo 4"/>
          <p:cNvSpPr/>
          <p:nvPr/>
        </p:nvSpPr>
        <p:spPr>
          <a:xfrm>
            <a:off x="0" y="6498653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0" y="6498653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465765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2 CuadroTexto"/>
          <p:cNvSpPr txBox="1">
            <a:spLocks noChangeArrowheads="1"/>
          </p:cNvSpPr>
          <p:nvPr/>
        </p:nvSpPr>
        <p:spPr bwMode="auto">
          <a:xfrm>
            <a:off x="2503488" y="1171621"/>
            <a:ext cx="6048375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sz="3200" b="1"/>
              <a:t>interferómetro</a:t>
            </a:r>
            <a:r>
              <a:rPr lang="es-MX" altLang="es-MX"/>
              <a:t> </a:t>
            </a:r>
          </a:p>
        </p:txBody>
      </p:sp>
      <p:pic>
        <p:nvPicPr>
          <p:cNvPr id="9219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3389" y="2420938"/>
            <a:ext cx="3824287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0" name="6 CuadroTexto"/>
          <p:cNvSpPr txBox="1">
            <a:spLocks noChangeArrowheads="1"/>
          </p:cNvSpPr>
          <p:nvPr/>
        </p:nvSpPr>
        <p:spPr bwMode="auto">
          <a:xfrm>
            <a:off x="6298839" y="2420938"/>
            <a:ext cx="4105275" cy="2308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s-MX" altLang="es-MX" sz="2400" dirty="0"/>
              <a:t>Emplea la interferencia de las ondas de luz para medir con gran precisión las longitudes de onda de la luz misma.</a:t>
            </a:r>
          </a:p>
          <a:p>
            <a:pPr eaLnBrk="1" hangingPunct="1"/>
            <a:endParaRPr lang="es-MX" altLang="es-MX" sz="2400" dirty="0"/>
          </a:p>
        </p:txBody>
      </p:sp>
      <p:sp>
        <p:nvSpPr>
          <p:cNvPr id="5" name="Rectángulo 4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8667130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1 Título"/>
          <p:cNvSpPr>
            <a:spLocks noGrp="1"/>
          </p:cNvSpPr>
          <p:nvPr>
            <p:ph type="title"/>
          </p:nvPr>
        </p:nvSpPr>
        <p:spPr bwMode="auto">
          <a:xfrm>
            <a:off x="-1911531" y="1247942"/>
            <a:ext cx="9514114" cy="83594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Vernier</a:t>
            </a:r>
            <a:endParaRPr lang="es-MX" altLang="es-MX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219" name="3 Marcador de contenido"/>
          <p:cNvSpPr>
            <a:spLocks noGrp="1"/>
          </p:cNvSpPr>
          <p:nvPr>
            <p:ph sz="half" idx="2"/>
          </p:nvPr>
        </p:nvSpPr>
        <p:spPr bwMode="auto">
          <a:xfrm>
            <a:off x="5747661" y="2801986"/>
            <a:ext cx="5384800" cy="241009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 dirty="0" smtClean="0"/>
              <a:t>Destinado a la medida de:</a:t>
            </a:r>
          </a:p>
          <a:p>
            <a:r>
              <a:rPr lang="es-MX" altLang="es-MX" dirty="0" smtClean="0"/>
              <a:t>Pequeñas longitudes.</a:t>
            </a:r>
          </a:p>
          <a:p>
            <a:r>
              <a:rPr lang="es-MX" altLang="es-MX" dirty="0" smtClean="0"/>
              <a:t>Espesores.</a:t>
            </a:r>
          </a:p>
          <a:p>
            <a:r>
              <a:rPr lang="es-MX" altLang="es-MX" dirty="0" smtClean="0"/>
              <a:t>Diámetros.</a:t>
            </a:r>
          </a:p>
        </p:txBody>
      </p:sp>
      <p:pic>
        <p:nvPicPr>
          <p:cNvPr id="9220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066689">
            <a:off x="2261917" y="1663220"/>
            <a:ext cx="1998662" cy="51974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7318068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Título"/>
          <p:cNvSpPr>
            <a:spLocks noGrp="1"/>
          </p:cNvSpPr>
          <p:nvPr>
            <p:ph type="title"/>
          </p:nvPr>
        </p:nvSpPr>
        <p:spPr bwMode="auto">
          <a:xfrm>
            <a:off x="-2290355" y="1467261"/>
            <a:ext cx="10454640" cy="71224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Micrómetro </a:t>
            </a:r>
            <a:endParaRPr lang="es-MX" altLang="es-MX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Font typeface="Arial" charset="0"/>
              <a:buChar char="•"/>
              <a:defRPr/>
            </a:pPr>
            <a:endParaRPr lang="es-MX" dirty="0" smtClean="0"/>
          </a:p>
          <a:p>
            <a:pPr>
              <a:buFont typeface="Arial" charset="0"/>
              <a:buChar char="•"/>
              <a:defRPr/>
            </a:pPr>
            <a:endParaRPr lang="es-MX" dirty="0"/>
          </a:p>
          <a:p>
            <a:pPr>
              <a:buFont typeface="Arial" charset="0"/>
              <a:buChar char="•"/>
              <a:defRPr/>
            </a:pPr>
            <a:r>
              <a:rPr lang="es-MX" dirty="0" smtClean="0"/>
              <a:t>Del griego </a:t>
            </a:r>
            <a:r>
              <a:rPr lang="el-GR" dirty="0" smtClean="0"/>
              <a:t>"μικρο“</a:t>
            </a:r>
            <a:r>
              <a:rPr lang="es-MX" dirty="0" smtClean="0"/>
              <a:t> (micros, pequeño)</a:t>
            </a:r>
          </a:p>
          <a:p>
            <a:pPr>
              <a:buFont typeface="Arial" charset="0"/>
              <a:buChar char="•"/>
              <a:defRPr/>
            </a:pPr>
            <a:r>
              <a:rPr lang="el-GR" i="1" dirty="0" smtClean="0"/>
              <a:t>Μετρ</a:t>
            </a:r>
            <a:r>
              <a:rPr lang="es-MX" i="1" dirty="0"/>
              <a:t>o</a:t>
            </a:r>
            <a:r>
              <a:rPr lang="el-GR" i="1" dirty="0" smtClean="0"/>
              <a:t>ν</a:t>
            </a:r>
            <a:r>
              <a:rPr lang="es-MX" i="1" dirty="0" smtClean="0"/>
              <a:t> (</a:t>
            </a:r>
            <a:r>
              <a:rPr lang="es-MX" i="1" dirty="0" err="1" smtClean="0"/>
              <a:t>metron</a:t>
            </a:r>
            <a:r>
              <a:rPr lang="es-MX" i="1" dirty="0" smtClean="0"/>
              <a:t>, medición)</a:t>
            </a:r>
          </a:p>
          <a:p>
            <a:pPr marL="0" indent="0">
              <a:buNone/>
              <a:defRPr/>
            </a:pPr>
            <a:endParaRPr lang="es-MX" dirty="0"/>
          </a:p>
        </p:txBody>
      </p:sp>
      <p:pic>
        <p:nvPicPr>
          <p:cNvPr id="10244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117851"/>
            <a:ext cx="4038600" cy="14906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65999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1 Título"/>
          <p:cNvSpPr>
            <a:spLocks noGrp="1"/>
          </p:cNvSpPr>
          <p:nvPr>
            <p:ph type="title"/>
          </p:nvPr>
        </p:nvSpPr>
        <p:spPr bwMode="auto">
          <a:xfrm>
            <a:off x="501650" y="1332729"/>
            <a:ext cx="5384800" cy="114300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es-MX" altLang="es-MX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Bascula</a:t>
            </a:r>
            <a:endParaRPr lang="es-MX" altLang="es-MX" sz="3200" b="1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267" name="3 Marcador de contenido"/>
          <p:cNvSpPr>
            <a:spLocks noGrp="1"/>
          </p:cNvSpPr>
          <p:nvPr>
            <p:ph sz="half" idx="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MX" altLang="es-MX" dirty="0" smtClean="0"/>
          </a:p>
          <a:p>
            <a:endParaRPr lang="es-MX" altLang="es-MX" dirty="0" smtClean="0"/>
          </a:p>
          <a:p>
            <a:r>
              <a:rPr lang="es-MX" altLang="es-MX" dirty="0" smtClean="0"/>
              <a:t>Del francés </a:t>
            </a:r>
            <a:r>
              <a:rPr lang="es-MX" altLang="es-MX" i="1" dirty="0" smtClean="0"/>
              <a:t>bascule</a:t>
            </a:r>
          </a:p>
          <a:p>
            <a:r>
              <a:rPr lang="es-MX" altLang="es-MX" dirty="0" smtClean="0"/>
              <a:t>Se usa para cosas grandes y pequeñas</a:t>
            </a:r>
          </a:p>
        </p:txBody>
      </p:sp>
      <p:pic>
        <p:nvPicPr>
          <p:cNvPr id="11268" name="Picture 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47850" y="2852739"/>
            <a:ext cx="4038600" cy="200183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ángulo 4"/>
          <p:cNvSpPr/>
          <p:nvPr/>
        </p:nvSpPr>
        <p:spPr>
          <a:xfrm>
            <a:off x="0" y="6485206"/>
            <a:ext cx="12192000" cy="37279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CuadroTexto 5"/>
          <p:cNvSpPr txBox="1"/>
          <p:nvPr/>
        </p:nvSpPr>
        <p:spPr>
          <a:xfrm>
            <a:off x="0" y="6485206"/>
            <a:ext cx="12192000" cy="3727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dirty="0" smtClean="0"/>
              <a:t>Física Clásica                                                    Instrumentos que miden Longitud y Masa                                                 Equipo No. 1                                                   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25039697"/>
      </p:ext>
    </p:extLst>
  </p:cSld>
  <p:clrMapOvr>
    <a:masterClrMapping/>
  </p:clrMapOvr>
</p:sld>
</file>

<file path=ppt/theme/theme1.xml><?xml version="1.0" encoding="utf-8"?>
<a:theme xmlns:a="http://schemas.openxmlformats.org/drawingml/2006/main" name="TFI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I" id="{0172FDF0-B3BD-40CA-8ECC-F84895B6DBCA}" vid="{67427120-3268-4F9F-B306-8B848EC9DD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TFI</Template>
  <TotalTime>1754</TotalTime>
  <Words>467</Words>
  <Application>Microsoft Office PowerPoint</Application>
  <PresentationFormat>Panorámica</PresentationFormat>
  <Paragraphs>72</Paragraphs>
  <Slides>15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15</vt:i4>
      </vt:variant>
    </vt:vector>
  </HeadingPairs>
  <TitlesOfParts>
    <vt:vector size="18" baseType="lpstr">
      <vt:lpstr>Arial</vt:lpstr>
      <vt:lpstr>Calibri</vt:lpstr>
      <vt:lpstr>TFI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Vernier</vt:lpstr>
      <vt:lpstr>Micrómetro </vt:lpstr>
      <vt:lpstr>Bascula</vt:lpstr>
      <vt:lpstr>ESCALIMETRO</vt:lpstr>
      <vt:lpstr>Regla graduada</vt:lpstr>
      <vt:lpstr>Dinamómetro</vt:lpstr>
      <vt:lpstr>Espectrómetro de masas</vt:lpstr>
      <vt:lpstr>Balanza</vt:lpstr>
      <vt:lpstr>Presentación de PowerPoint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Jorge</dc:creator>
  <cp:lastModifiedBy>Carlos</cp:lastModifiedBy>
  <cp:revision>13</cp:revision>
  <dcterms:created xsi:type="dcterms:W3CDTF">2016-01-25T23:54:50Z</dcterms:created>
  <dcterms:modified xsi:type="dcterms:W3CDTF">2016-01-29T00:35:38Z</dcterms:modified>
</cp:coreProperties>
</file>