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1" r:id="rId4"/>
    <p:sldId id="262" r:id="rId5"/>
    <p:sldId id="271" r:id="rId6"/>
    <p:sldId id="272" r:id="rId7"/>
    <p:sldId id="277" r:id="rId8"/>
    <p:sldId id="275" r:id="rId9"/>
    <p:sldId id="278" r:id="rId10"/>
    <p:sldId id="279" r:id="rId11"/>
    <p:sldId id="280" r:id="rId12"/>
    <p:sldId id="281" r:id="rId13"/>
    <p:sldId id="283" r:id="rId14"/>
    <p:sldId id="273" r:id="rId15"/>
    <p:sldId id="274" r:id="rId16"/>
    <p:sldId id="270" r:id="rId17"/>
    <p:sldId id="284" r:id="rId18"/>
    <p:sldId id="257" r:id="rId19"/>
    <p:sldId id="259" r:id="rId20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193"/>
    <a:srgbClr val="DD8C7F"/>
    <a:srgbClr val="E4BC94"/>
    <a:srgbClr val="DCA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6" autoAdjust="0"/>
    <p:restoredTop sz="94707" autoAdjust="0"/>
  </p:normalViewPr>
  <p:slideViewPr>
    <p:cSldViewPr>
      <p:cViewPr>
        <p:scale>
          <a:sx n="94" d="100"/>
          <a:sy n="94" d="100"/>
        </p:scale>
        <p:origin x="-115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63D649-7D74-4C16-ABFB-92426ABFFE6E}" type="datetimeFigureOut">
              <a:rPr lang="es-MX"/>
              <a:pPr>
                <a:defRPr/>
              </a:pPr>
              <a:t>27/01/2016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F79075-1454-4FF2-97EE-880ADBC9E551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50081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F521B3-E55F-46B7-944E-E7D6A7BE0843}" type="datetimeFigureOut">
              <a:rPr lang="es-MX"/>
              <a:pPr>
                <a:defRPr/>
              </a:pPr>
              <a:t>27/01/2016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8B6ED2-3564-40DB-8A5E-219D2B56E3A4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72717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24580" name="4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34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19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s-MX"/>
              <a:t>Física Clásica     Levantamiento topográfico de un terreno    Equipo No. 5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3D59A59-3B21-4388-A52F-D9678A18F628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838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s-MX"/>
              <a:t>Física Clásica     Levantamiento topográfico de un terreno    Equipo No. 5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CB04AD1-2CA6-4894-BC2D-19916E0240EE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261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s-MX"/>
              <a:t>Física Clásica     Levantamiento topográfico de un terreno    Equipo No. 5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57FDA08-7596-4E16-B01A-8BB889B521F0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16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s-MX"/>
              <a:t>Física Clásica     Levantamiento topográfico de un terreno    Equipo No. 5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E2C480A-0E3C-4562-9813-79C7887266BB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12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s-MX"/>
              <a:t>Física Clásica     Levantamiento topográfico de un terreno    Equipo No. 5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62C1A0F-8F9E-4C1C-BB1A-316A234B5847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216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s-MX"/>
              <a:t>Física Clásica     Levantamiento topográfico de un terreno    Equipo No. 5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7A8944C-5F2F-4C6B-95E4-708546457B66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34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s-MX"/>
              <a:t>Física Clásica     Levantamiento topográfico de un terreno    Equipo No. 5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82BB4F8-6D57-4312-94F0-B7C90F2BDB77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322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7 CuadroTexto"/>
          <p:cNvSpPr txBox="1">
            <a:spLocks noChangeArrowheads="1"/>
          </p:cNvSpPr>
          <p:nvPr userDrawn="1"/>
        </p:nvSpPr>
        <p:spPr bwMode="auto">
          <a:xfrm>
            <a:off x="12700" y="6488113"/>
            <a:ext cx="9131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MX" sz="1600" smtClean="0">
                <a:latin typeface="Calibri" pitchFamily="34" charset="0"/>
              </a:rPr>
              <a:t>Nombre del curso                                             Nombre de tema a exponer                                            Equipo No. X</a:t>
            </a:r>
          </a:p>
        </p:txBody>
      </p:sp>
      <p:sp>
        <p:nvSpPr>
          <p:cNvPr id="9" name="8 Rectángulo"/>
          <p:cNvSpPr/>
          <p:nvPr userDrawn="1"/>
        </p:nvSpPr>
        <p:spPr>
          <a:xfrm flipV="1">
            <a:off x="0" y="719138"/>
            <a:ext cx="9144000" cy="53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1028" name="Picture 8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82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95250" y="1259993"/>
            <a:ext cx="8909050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charset="0"/>
              </a:rPr>
              <a:t>LEVANTAMIENTO TOPAGRÁFICO DE UN TERRENO</a:t>
            </a:r>
            <a:endParaRPr lang="es-ES" sz="44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Arial" charset="0"/>
            </a:endParaRPr>
          </a:p>
        </p:txBody>
      </p:sp>
      <p:pic>
        <p:nvPicPr>
          <p:cNvPr id="9219" name="Picture 7" descr="http://www.generaccion.com/noticia/imagenes/grandes/154618-24_05_2012_14_09_05_126217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10634"/>
            <a:ext cx="4422849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 Marcador de pie de página"/>
          <p:cNvSpPr txBox="1">
            <a:spLocks/>
          </p:cNvSpPr>
          <p:nvPr/>
        </p:nvSpPr>
        <p:spPr>
          <a:xfrm>
            <a:off x="95250" y="6093297"/>
            <a:ext cx="8909050" cy="75200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s-MX" dirty="0" smtClean="0">
                <a:latin typeface="+mn-lt"/>
              </a:rPr>
              <a:t>Física Clásica                       Levantamiento topográfico de un terreno                         Equipo No. 5</a:t>
            </a:r>
            <a:endParaRPr lang="es-MX" dirty="0"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5290" y="3733301"/>
            <a:ext cx="3612654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000" dirty="0" smtClean="0">
                <a:latin typeface="+mj-lt"/>
              </a:rPr>
              <a:t>Dimas </a:t>
            </a:r>
            <a:r>
              <a:rPr lang="es-MX" sz="2000" dirty="0">
                <a:latin typeface="+mj-lt"/>
              </a:rPr>
              <a:t>Aguilera Benjamín Ezra</a:t>
            </a:r>
          </a:p>
          <a:p>
            <a:pPr algn="ctr"/>
            <a:r>
              <a:rPr lang="es-MX" sz="2000" dirty="0">
                <a:latin typeface="+mj-lt"/>
              </a:rPr>
              <a:t>Nava </a:t>
            </a:r>
            <a:r>
              <a:rPr lang="es-MX" sz="2000" dirty="0" smtClean="0">
                <a:latin typeface="+mj-lt"/>
              </a:rPr>
              <a:t>Ledezma </a:t>
            </a:r>
            <a:r>
              <a:rPr lang="es-MX" sz="2000" dirty="0">
                <a:latin typeface="+mj-lt"/>
              </a:rPr>
              <a:t>Abraham Ricardo</a:t>
            </a:r>
          </a:p>
          <a:p>
            <a:pPr algn="ctr"/>
            <a:r>
              <a:rPr lang="es-MX" sz="2000" dirty="0">
                <a:latin typeface="+mj-lt"/>
              </a:rPr>
              <a:t>Rivera Almaraz </a:t>
            </a:r>
            <a:r>
              <a:rPr lang="es-MX" sz="2000" dirty="0" smtClean="0">
                <a:latin typeface="+mj-lt"/>
              </a:rPr>
              <a:t>José </a:t>
            </a:r>
            <a:r>
              <a:rPr lang="es-MX" sz="2000" dirty="0">
                <a:latin typeface="+mj-lt"/>
              </a:rPr>
              <a:t>Abel</a:t>
            </a:r>
          </a:p>
          <a:p>
            <a:pPr algn="ctr"/>
            <a:r>
              <a:rPr lang="es-MX" sz="2000" dirty="0">
                <a:latin typeface="+mj-lt"/>
              </a:rPr>
              <a:t>Vázquez Arvizu Catalina</a:t>
            </a:r>
          </a:p>
          <a:p>
            <a:pPr algn="ctr"/>
            <a:r>
              <a:rPr lang="es-MX" sz="2000" dirty="0">
                <a:latin typeface="+mj-lt"/>
              </a:rPr>
              <a:t>Zaragoza Cortés Héctor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alt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¿Cómo se hace un levantamiento topográfico?</a:t>
            </a:r>
            <a:endParaRPr lang="es-MX" dirty="0"/>
          </a:p>
        </p:txBody>
      </p:sp>
      <p:sp>
        <p:nvSpPr>
          <p:cNvPr id="12290" name="2 Marcador de contenido"/>
          <p:cNvSpPr>
            <a:spLocks noGrp="1"/>
          </p:cNvSpPr>
          <p:nvPr>
            <p:ph sz="half" idx="1"/>
          </p:nvPr>
        </p:nvSpPr>
        <p:spPr bwMode="auto">
          <a:xfrm>
            <a:off x="307975" y="2514600"/>
            <a:ext cx="4038600" cy="35612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+mj-lt"/>
              <a:buAutoNum type="arabicPeriod"/>
            </a:pPr>
            <a:r>
              <a:rPr lang="es-MX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Obtener las medidas de las dimensiones del terreno a analizar.</a:t>
            </a:r>
          </a:p>
        </p:txBody>
      </p:sp>
      <p:sp>
        <p:nvSpPr>
          <p:cNvPr id="12291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0" y="6487659"/>
            <a:ext cx="9144000" cy="3651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dirty="0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sp>
        <p:nvSpPr>
          <p:cNvPr id="12292" name="AutoShape 2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2293" name="AutoShape 4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pic>
        <p:nvPicPr>
          <p:cNvPr id="2050" name="Picture 2" descr="http://mlm-s2-p.mlstatic.com/terreno-venta-17056-MLM6661036294_072014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4762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sz="half" idx="1"/>
          </p:nvPr>
        </p:nvSpPr>
        <p:spPr bwMode="auto">
          <a:xfrm>
            <a:off x="506730" y="1749969"/>
            <a:ext cx="4038600" cy="35612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s-MX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Colocar puntos de referencia            dentro del área del terreno.</a:t>
            </a:r>
          </a:p>
        </p:txBody>
      </p:sp>
      <p:sp>
        <p:nvSpPr>
          <p:cNvPr id="12291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0" y="6487659"/>
            <a:ext cx="9144000" cy="3651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dirty="0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sp>
        <p:nvSpPr>
          <p:cNvPr id="12292" name="AutoShape 2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2293" name="AutoShape 4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pic>
        <p:nvPicPr>
          <p:cNvPr id="2050" name="Picture 2" descr="http://mlm-s2-p.mlstatic.com/terreno-venta-17056-MLM6661036294_072014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97199"/>
            <a:ext cx="4762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3124200" y="444499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5791200" y="458723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4124960" y="375919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3820160" y="440435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3429000" y="505459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5105400" y="414019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4438650" y="490219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4525010" y="439419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Elipse"/>
          <p:cNvSpPr/>
          <p:nvPr/>
        </p:nvSpPr>
        <p:spPr>
          <a:xfrm>
            <a:off x="3276600" y="337819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0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sz="half" idx="1"/>
          </p:nvPr>
        </p:nvSpPr>
        <p:spPr bwMode="auto">
          <a:xfrm>
            <a:off x="307975" y="1864360"/>
            <a:ext cx="3502025" cy="35612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s-MX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Obtener la posición de los puntos de referencia (posición y altura respecto a la horizontal) para así crear una representación y tener una idea de las condiciones geográficas del terreno en análisis.</a:t>
            </a:r>
          </a:p>
        </p:txBody>
      </p:sp>
      <p:sp>
        <p:nvSpPr>
          <p:cNvPr id="12291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0" y="6487659"/>
            <a:ext cx="9144000" cy="3651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dirty="0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sp>
        <p:nvSpPr>
          <p:cNvPr id="12292" name="AutoShape 2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2293" name="AutoShape 4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pic>
        <p:nvPicPr>
          <p:cNvPr id="2050" name="Picture 2" descr="http://mlm-s2-p.mlstatic.com/terreno-venta-17056-MLM6661036294_072014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97199"/>
            <a:ext cx="4762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46482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7315200" y="463804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564896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5344160" y="445516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4953000" y="5105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6629400" y="4191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5962650" y="4953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6049010" y="4445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Elipse"/>
          <p:cNvSpPr/>
          <p:nvPr/>
        </p:nvSpPr>
        <p:spPr>
          <a:xfrm>
            <a:off x="48006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6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0" y="6487659"/>
            <a:ext cx="9144000" cy="3651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dirty="0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sp>
        <p:nvSpPr>
          <p:cNvPr id="12292" name="AutoShape 2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2293" name="AutoShape 4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s-MX" dirty="0" smtClean="0"/>
              <a:t>Representación de un levantamiento topográfico (AutoCAD).</a:t>
            </a:r>
            <a:endParaRPr lang="es-MX" dirty="0"/>
          </a:p>
        </p:txBody>
      </p:sp>
      <p:pic>
        <p:nvPicPr>
          <p:cNvPr id="18" name="Picture 5" descr="C:\Users\Dave\Music\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1" t="29079" r="5627" b="19778"/>
          <a:stretch>
            <a:fillRect/>
          </a:stretch>
        </p:blipFill>
        <p:spPr bwMode="auto">
          <a:xfrm>
            <a:off x="1143000" y="2829559"/>
            <a:ext cx="6781800" cy="33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3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077200" cy="864840"/>
          </a:xfrm>
        </p:spPr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 smtClean="0"/>
              <a:t>¿Donde encontrar información acerca de la localización y características de un terreno?</a:t>
            </a:r>
            <a:endParaRPr lang="es-MX" sz="2800" dirty="0"/>
          </a:p>
        </p:txBody>
      </p:sp>
      <p:sp>
        <p:nvSpPr>
          <p:cNvPr id="12290" name="2 Marcador de contenido"/>
          <p:cNvSpPr>
            <a:spLocks noGrp="1"/>
          </p:cNvSpPr>
          <p:nvPr>
            <p:ph sz="half" idx="1"/>
          </p:nvPr>
        </p:nvSpPr>
        <p:spPr bwMode="auto">
          <a:xfrm>
            <a:off x="460375" y="2971800"/>
            <a:ext cx="4038600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s-MX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Dicha información se encuentra en </a:t>
            </a:r>
            <a:r>
              <a:rPr lang="es-MX" alt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«La dirección del catastro del estado». </a:t>
            </a:r>
            <a:r>
              <a:rPr lang="es-MX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cual se encarga de proporcionar los planos originales (Dimensiones, localización, etc.) de algún terreno en específico.</a:t>
            </a:r>
          </a:p>
        </p:txBody>
      </p:sp>
      <p:sp>
        <p:nvSpPr>
          <p:cNvPr id="12291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0" y="6487659"/>
            <a:ext cx="9144000" cy="3651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dirty="0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sp>
        <p:nvSpPr>
          <p:cNvPr id="12292" name="AutoShape 2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2293" name="AutoShape 4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6" t="51296" r="28264" b="10556"/>
          <a:stretch/>
        </p:blipFill>
        <p:spPr bwMode="auto">
          <a:xfrm>
            <a:off x="4572000" y="2443480"/>
            <a:ext cx="4343400" cy="362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5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90855" y="1295400"/>
            <a:ext cx="3106688" cy="1143000"/>
          </a:xfrm>
        </p:spPr>
        <p:txBody>
          <a:bodyPr anchor="ctr"/>
          <a:lstStyle/>
          <a:p>
            <a:pPr algn="l"/>
            <a:r>
              <a:rPr lang="es-MX" altLang="es-E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+mn-ea"/>
                <a:cs typeface="Arial" charset="0"/>
              </a:rPr>
              <a:t>Conclusiones</a:t>
            </a:r>
            <a:endParaRPr lang="es-MX" sz="40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2290" name="2 Marcador de contenido"/>
          <p:cNvSpPr>
            <a:spLocks noGrp="1"/>
          </p:cNvSpPr>
          <p:nvPr>
            <p:ph sz="half" idx="1"/>
          </p:nvPr>
        </p:nvSpPr>
        <p:spPr bwMode="auto">
          <a:xfrm>
            <a:off x="457200" y="2590800"/>
            <a:ext cx="8001000" cy="3535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s-MX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levantamiento topográfico es útil esencialmente para el estudio de alguna determinada superficie, y tener una idea acerca de cómo es que se va a construir determinada obra.</a:t>
            </a:r>
          </a:p>
          <a:p>
            <a:pPr marL="0" indent="0" eaLnBrk="1" hangingPunct="1"/>
            <a:r>
              <a:rPr lang="es-MX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Este proceso es necesario para un ingeniero civil.</a:t>
            </a:r>
          </a:p>
          <a:p>
            <a:pPr marL="0" indent="0" eaLnBrk="1" hangingPunct="1"/>
            <a:r>
              <a:rPr lang="es-MX" alt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Hoy en día existen muchos instrumentos para llevar a cabo este tipo de </a:t>
            </a:r>
            <a:r>
              <a:rPr lang="es-MX" altLang="es-ES" sz="2000" smtClean="0">
                <a:latin typeface="Arial" panose="020B0604020202020204" pitchFamily="34" charset="0"/>
                <a:cs typeface="Arial" panose="020B0604020202020204" pitchFamily="34" charset="0"/>
              </a:rPr>
              <a:t>actividades.</a:t>
            </a:r>
          </a:p>
          <a:p>
            <a:pPr marL="0" indent="0" eaLnBrk="1" hangingPunct="1"/>
            <a:endParaRPr lang="es-MX" alt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0" y="6487659"/>
            <a:ext cx="9144000" cy="3651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dirty="0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sp>
        <p:nvSpPr>
          <p:cNvPr id="12292" name="AutoShape 2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2293" name="AutoShape 4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0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sz="half" idx="1"/>
          </p:nvPr>
        </p:nvSpPr>
        <p:spPr bwMode="auto">
          <a:xfrm>
            <a:off x="460375" y="2060575"/>
            <a:ext cx="8432800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es-MX" sz="1900" i="1" dirty="0" smtClean="0"/>
              <a:t>Levantamiento Topográfico </a:t>
            </a:r>
            <a:r>
              <a:rPr lang="es-MX" sz="1900" dirty="0" smtClean="0"/>
              <a:t>(2014). Recuperado el 23 de enero de 2016, de https://topografiacartografia.wordpress.com/2014/04/03/levantamiento-topografico-2/</a:t>
            </a:r>
          </a:p>
          <a:p>
            <a:pPr algn="just" eaLnBrk="1" hangingPunct="1"/>
            <a:r>
              <a:rPr lang="es-MX" altLang="es-ES" sz="1900" i="1" dirty="0"/>
              <a:t>Procedimiento para Levantamiento </a:t>
            </a:r>
            <a:r>
              <a:rPr lang="es-MX" altLang="es-ES" sz="1900" i="1" dirty="0" smtClean="0"/>
              <a:t>Topográfico </a:t>
            </a:r>
            <a:r>
              <a:rPr lang="es-MX" altLang="es-ES" sz="1900" dirty="0" smtClean="0"/>
              <a:t>(2006). Fecha </a:t>
            </a:r>
            <a:r>
              <a:rPr lang="es-MX" altLang="es-ES" sz="1900" dirty="0"/>
              <a:t>de actualización: 23/11/2005. Documentado por: Ing. Cecibel Torres Molinares. Ofic. de </a:t>
            </a:r>
            <a:r>
              <a:rPr lang="es-MX" altLang="es-ES" sz="1900" dirty="0" smtClean="0"/>
              <a:t>Calidad Institucional</a:t>
            </a:r>
            <a:r>
              <a:rPr lang="es-MX" altLang="es-ES" sz="1900" dirty="0"/>
              <a:t>. Ing. Pablo Martínez. Centro de Investigaciones Hidráulicas e Hidrotécnicas (AA</a:t>
            </a:r>
            <a:r>
              <a:rPr lang="es-MX" altLang="es-ES" sz="1900" dirty="0" smtClean="0"/>
              <a:t>). Recuperado el 27 de enero del 2016, </a:t>
            </a:r>
            <a:r>
              <a:rPr lang="es-MX" altLang="es-ES" sz="1900" dirty="0"/>
              <a:t>de http://</a:t>
            </a:r>
            <a:r>
              <a:rPr lang="es-MX" altLang="es-ES" sz="1900" dirty="0" smtClean="0"/>
              <a:t>www.utp.ac.pa/documentos/2011/pdf/PCUTP-CIHH-AA-101-2006.pdf</a:t>
            </a:r>
            <a:endParaRPr lang="es-MX" altLang="es-ES" sz="1900" dirty="0"/>
          </a:p>
          <a:p>
            <a:pPr algn="just" eaLnBrk="1" hangingPunct="1"/>
            <a:r>
              <a:rPr lang="es-MX" altLang="es-ES" sz="1900" i="1" dirty="0" smtClean="0"/>
              <a:t>Levantamientos </a:t>
            </a:r>
            <a:r>
              <a:rPr lang="es-MX" altLang="es-ES" sz="1900" i="1" dirty="0"/>
              <a:t>Topográfico </a:t>
            </a:r>
            <a:r>
              <a:rPr lang="es-MX" altLang="es-ES" sz="1900" dirty="0"/>
              <a:t>(</a:t>
            </a:r>
            <a:r>
              <a:rPr lang="es-MX" altLang="es-ES" sz="1900" dirty="0" smtClean="0"/>
              <a:t>2006). </a:t>
            </a:r>
            <a:r>
              <a:rPr lang="es-MX" altLang="es-ES" sz="1900" dirty="0"/>
              <a:t>Documentado por: </a:t>
            </a:r>
            <a:r>
              <a:rPr lang="es-MX" altLang="es-ES" sz="1900" dirty="0" smtClean="0"/>
              <a:t>Instituto Nacional de Tierras Urbanas. </a:t>
            </a:r>
            <a:r>
              <a:rPr lang="es-MX" altLang="es-ES" sz="1900" dirty="0"/>
              <a:t>Recuperado el 27 de enero del </a:t>
            </a:r>
            <a:r>
              <a:rPr lang="es-MX" altLang="es-ES" sz="1900" dirty="0" smtClean="0"/>
              <a:t>2016. http</a:t>
            </a:r>
            <a:r>
              <a:rPr lang="es-MX" altLang="es-ES" sz="1900" dirty="0"/>
              <a:t>://www.mvh.gob.ve/intu/index.php?option=com_content&amp;view=article&amp;id=501&amp;Itemid=805</a:t>
            </a:r>
          </a:p>
        </p:txBody>
      </p:sp>
      <p:sp>
        <p:nvSpPr>
          <p:cNvPr id="20483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71438" y="6494463"/>
            <a:ext cx="9072562" cy="36353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sp>
        <p:nvSpPr>
          <p:cNvPr id="20484" name="AutoShape 2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20485" name="AutoShape 4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307975" y="1323974"/>
            <a:ext cx="478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Referencias bibliográficas.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71438" y="6494463"/>
            <a:ext cx="9072562" cy="36353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sp>
        <p:nvSpPr>
          <p:cNvPr id="20484" name="AutoShape 2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20485" name="AutoShape 4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224280" y="3093720"/>
            <a:ext cx="67786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AGRADECEMOS LA ATENCIÓN OTORGADA A NUESTRO EQUIPO…</a:t>
            </a:r>
          </a:p>
          <a:p>
            <a:pPr algn="ctr">
              <a:defRPr/>
            </a:pPr>
            <a:endParaRPr lang="es-MX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endParaRPr lang="es-MX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s-MX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Arial" charset="0"/>
              </a:rPr>
              <a:t>LINDA NOCHE</a:t>
            </a:r>
            <a:endParaRPr lang="es-MX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CuadroTexto"/>
          <p:cNvSpPr txBox="1">
            <a:spLocks noChangeArrowheads="1"/>
          </p:cNvSpPr>
          <p:nvPr/>
        </p:nvSpPr>
        <p:spPr bwMode="auto">
          <a:xfrm>
            <a:off x="71438" y="1643063"/>
            <a:ext cx="86439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3200" dirty="0" smtClean="0"/>
              <a:t>El texto a colocar debe:</a:t>
            </a:r>
          </a:p>
          <a:p>
            <a:pPr eaLnBrk="1" hangingPunct="1">
              <a:defRPr/>
            </a:pPr>
            <a:endParaRPr lang="es-ES_tradnl" altLang="es-ES" sz="3200" dirty="0" smtClean="0"/>
          </a:p>
          <a:p>
            <a:pPr marL="361950" indent="-188913" eaLnBrk="1" hangingPunct="1">
              <a:buFontTx/>
              <a:buAutoNum type="arabicPeriod"/>
              <a:defRPr/>
            </a:pPr>
            <a:r>
              <a:rPr lang="es-ES_tradnl" altLang="es-ES" sz="3200" dirty="0" smtClean="0"/>
              <a:t>  Ser claro y conciso.</a:t>
            </a:r>
          </a:p>
          <a:p>
            <a:pPr marL="361950" indent="-188913" eaLnBrk="1" hangingPunct="1">
              <a:buFontTx/>
              <a:buAutoNum type="arabicPeriod"/>
              <a:defRPr/>
            </a:pPr>
            <a:r>
              <a:rPr lang="es-ES_tradnl" altLang="es-ES" sz="3200" dirty="0" smtClean="0"/>
              <a:t>  Tener un tamaño adecuado.</a:t>
            </a:r>
          </a:p>
          <a:p>
            <a:pPr marL="361950" indent="-188913" eaLnBrk="1" hangingPunct="1">
              <a:buFontTx/>
              <a:buAutoNum type="arabicPeriod"/>
              <a:defRPr/>
            </a:pPr>
            <a:r>
              <a:rPr lang="es-ES_tradnl" altLang="es-ES" sz="3200" dirty="0" smtClean="0"/>
              <a:t>  Letra tipo Arial o similar.</a:t>
            </a:r>
          </a:p>
          <a:p>
            <a:pPr marL="361950" indent="-188913" eaLnBrk="1" hangingPunct="1">
              <a:buFontTx/>
              <a:buAutoNum type="arabicPeriod"/>
              <a:defRPr/>
            </a:pPr>
            <a:r>
              <a:rPr lang="es-ES_tradnl" altLang="es-ES" sz="3200" dirty="0" smtClean="0"/>
              <a:t>  Bien distribuido.</a:t>
            </a:r>
          </a:p>
          <a:p>
            <a:pPr marL="361950" indent="-188913" eaLnBrk="1" hangingPunct="1">
              <a:buFontTx/>
              <a:buAutoNum type="arabicPeriod"/>
              <a:defRPr/>
            </a:pPr>
            <a:r>
              <a:rPr lang="es-ES_tradnl" altLang="es-ES" sz="3200" dirty="0" smtClean="0"/>
              <a:t>  Sin faltas ortográficas.</a:t>
            </a:r>
            <a:endParaRPr lang="es-MX" altLang="es-ES" sz="2800" dirty="0" smtClean="0"/>
          </a:p>
          <a:p>
            <a:pPr eaLnBrk="1" hangingPunct="1">
              <a:defRPr/>
            </a:pPr>
            <a:endParaRPr lang="es-MX" altLang="es-E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5 CuadroTexto"/>
          <p:cNvSpPr txBox="1">
            <a:spLocks noChangeArrowheads="1"/>
          </p:cNvSpPr>
          <p:nvPr/>
        </p:nvSpPr>
        <p:spPr bwMode="auto">
          <a:xfrm>
            <a:off x="71438" y="1143000"/>
            <a:ext cx="4787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Referencias bibliográficas.</a:t>
            </a:r>
            <a:endParaRPr lang="es-MX" sz="16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531" name="3 CuadroTexto"/>
          <p:cNvSpPr txBox="1">
            <a:spLocks noChangeArrowheads="1"/>
          </p:cNvSpPr>
          <p:nvPr/>
        </p:nvSpPr>
        <p:spPr bwMode="auto">
          <a:xfrm>
            <a:off x="1116013" y="2636838"/>
            <a:ext cx="70564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s-ES" sz="2400"/>
              <a:t>Seguir la norma APA de referencias bibliográficas. </a:t>
            </a:r>
          </a:p>
          <a:p>
            <a:pPr eaLnBrk="1" hangingPunct="1"/>
            <a:endParaRPr lang="es-MX" altLang="es-ES" sz="2400"/>
          </a:p>
          <a:p>
            <a:pPr algn="ctr" eaLnBrk="1" hangingPunct="1"/>
            <a:r>
              <a:rPr lang="es-MX" altLang="es-ES" sz="2400"/>
              <a:t>Consulta la siguiente referencia: http://es.scribd.com/doc/2205675/Norma-APA</a:t>
            </a:r>
          </a:p>
        </p:txBody>
      </p:sp>
      <p:sp>
        <p:nvSpPr>
          <p:cNvPr id="22532" name="1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>
                <a:latin typeface="Calibri" panose="020F0502020204030204" pitchFamily="34" charset="0"/>
              </a:rPr>
              <a:t>Física Clásica     Levantamiento topográfico de un terreno    Equipo No.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sz="half" idx="1"/>
          </p:nvPr>
        </p:nvSpPr>
        <p:spPr bwMode="auto">
          <a:xfrm>
            <a:off x="4320884" y="2329173"/>
            <a:ext cx="4427580" cy="33843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s-MX" altLang="es-ES" sz="3000" dirty="0" smtClean="0">
                <a:latin typeface="Arial" pitchFamily="34" charset="0"/>
                <a:cs typeface="Arial" pitchFamily="34" charset="0"/>
              </a:rPr>
              <a:t>¿Qué es la topografía?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es-MX" altLang="es-ES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s-MX" altLang="es-ES" sz="2600" dirty="0" smtClean="0">
                <a:latin typeface="Arial" pitchFamily="34" charset="0"/>
                <a:cs typeface="Arial" pitchFamily="34" charset="0"/>
              </a:rPr>
              <a:t>Se le define como llevar a cabo la descripción de un terreno incluyendo características naturales y las hechas por el ser humano.</a:t>
            </a:r>
          </a:p>
        </p:txBody>
      </p:sp>
      <p:sp>
        <p:nvSpPr>
          <p:cNvPr id="11268" name="5 CuadroTexto"/>
          <p:cNvSpPr txBox="1">
            <a:spLocks noChangeArrowheads="1"/>
          </p:cNvSpPr>
          <p:nvPr/>
        </p:nvSpPr>
        <p:spPr bwMode="auto">
          <a:xfrm>
            <a:off x="179388" y="1103313"/>
            <a:ext cx="3286125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10244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71438" y="6494463"/>
            <a:ext cx="9072562" cy="36353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dirty="0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pic>
        <p:nvPicPr>
          <p:cNvPr id="10245" name="Picture 8" descr="http://img.photobucket.com/albums/v117/KOVENAN/c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0886"/>
            <a:ext cx="39258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Marcador de contenido"/>
          <p:cNvSpPr>
            <a:spLocks noGrp="1"/>
          </p:cNvSpPr>
          <p:nvPr>
            <p:ph sz="half" idx="1"/>
          </p:nvPr>
        </p:nvSpPr>
        <p:spPr bwMode="auto">
          <a:xfrm>
            <a:off x="4607719" y="2005011"/>
            <a:ext cx="4392612" cy="380025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s-MX" altLang="es-ES" sz="3000" dirty="0" smtClean="0">
                <a:latin typeface="Arial" pitchFamily="34" charset="0"/>
                <a:cs typeface="Arial" pitchFamily="34" charset="0"/>
              </a:rPr>
              <a:t>¿Cuál es el objetivo de un levantamiento topográfico?</a:t>
            </a:r>
          </a:p>
          <a:p>
            <a:pPr marL="0" indent="0" eaLnBrk="1" hangingPunct="1">
              <a:buNone/>
              <a:defRPr/>
            </a:pPr>
            <a:endParaRPr lang="es-MX" altLang="es-ES" sz="30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s-MX" altLang="es-ES" sz="2600" dirty="0" smtClean="0">
                <a:latin typeface="Arial" pitchFamily="34" charset="0"/>
                <a:cs typeface="Arial" pitchFamily="34" charset="0"/>
              </a:rPr>
              <a:t>Determinar la posición y altura de diferentes puntos respecto a un plano horizontal.    </a:t>
            </a:r>
          </a:p>
        </p:txBody>
      </p:sp>
      <p:sp>
        <p:nvSpPr>
          <p:cNvPr id="11267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71438" y="6494463"/>
            <a:ext cx="9072562" cy="36353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dirty="0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sp>
        <p:nvSpPr>
          <p:cNvPr id="11268" name="AutoShape 2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1269" name="AutoShape 4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pic>
        <p:nvPicPr>
          <p:cNvPr id="11270" name="Picture 5" descr="C:\Users\Dave\Music\g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1" t="29079" r="5627" b="19778"/>
          <a:stretch>
            <a:fillRect/>
          </a:stretch>
        </p:blipFill>
        <p:spPr bwMode="auto">
          <a:xfrm>
            <a:off x="297894" y="2226541"/>
            <a:ext cx="3975663" cy="335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sz="half" idx="1"/>
          </p:nvPr>
        </p:nvSpPr>
        <p:spPr bwMode="auto">
          <a:xfrm>
            <a:off x="454798" y="1619569"/>
            <a:ext cx="4038600" cy="39696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 eaLnBrk="1" hangingPunct="1">
              <a:buNone/>
            </a:pPr>
            <a:r>
              <a:rPr lang="es-MX" sz="2400" dirty="0" smtClean="0"/>
              <a:t>El levantamiento </a:t>
            </a:r>
            <a:r>
              <a:rPr lang="es-MX" sz="2400" dirty="0"/>
              <a:t>servirá además, para que el arquitecto proyectista diseñe los edificios de forma adecuado al terreno.</a:t>
            </a:r>
            <a:br>
              <a:rPr lang="es-MX" sz="2400" dirty="0"/>
            </a:br>
            <a:r>
              <a:rPr lang="es-MX" sz="2400" dirty="0"/>
              <a:t>La importancia del levantamiento topográfico, vuelve a surgir en el momento inmediato anterior a dar comienzo las obras, </a:t>
            </a:r>
            <a:r>
              <a:rPr lang="es-MX" sz="2400" dirty="0" smtClean="0"/>
              <a:t>ya </a:t>
            </a:r>
            <a:r>
              <a:rPr lang="es-MX" sz="2400" dirty="0"/>
              <a:t>suelen exigir al </a:t>
            </a:r>
            <a:r>
              <a:rPr lang="es-MX" sz="2400" dirty="0" smtClean="0"/>
              <a:t>promotor, por ley, los planos.</a:t>
            </a:r>
            <a:endParaRPr lang="es-MX" altLang="es-E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0" y="6487659"/>
            <a:ext cx="9144000" cy="3651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dirty="0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sp>
        <p:nvSpPr>
          <p:cNvPr id="12292" name="AutoShape 2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2293" name="AutoShape 4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pic>
        <p:nvPicPr>
          <p:cNvPr id="1026" name="Picture 2" descr="http://www.bvsde.paho.org/cursoa_rsm/e/images/figuras/4.6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28575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kiplus.com/wp-content/uploads/2014/02/levantamiento-topograf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8576"/>
            <a:ext cx="2857500" cy="18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alt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¿Dónde se utiliza un levantamiento topográfico?</a:t>
            </a:r>
            <a:endParaRPr lang="es-MX" dirty="0"/>
          </a:p>
        </p:txBody>
      </p:sp>
      <p:sp>
        <p:nvSpPr>
          <p:cNvPr id="12290" name="2 Marcador de contenido"/>
          <p:cNvSpPr>
            <a:spLocks noGrp="1"/>
          </p:cNvSpPr>
          <p:nvPr>
            <p:ph sz="half" idx="1"/>
          </p:nvPr>
        </p:nvSpPr>
        <p:spPr bwMode="auto">
          <a:xfrm>
            <a:off x="457200" y="2564904"/>
            <a:ext cx="4038600" cy="35612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s-MX" alt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 utiliza en el terreno donde se vaya a hacer una construcción o algún acotamiento vehicular (carretera).</a:t>
            </a:r>
          </a:p>
        </p:txBody>
      </p:sp>
      <p:sp>
        <p:nvSpPr>
          <p:cNvPr id="12291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0" y="6487659"/>
            <a:ext cx="9144000" cy="3651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dirty="0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sp>
        <p:nvSpPr>
          <p:cNvPr id="12292" name="AutoShape 2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2293" name="AutoShape 4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pic>
        <p:nvPicPr>
          <p:cNvPr id="15362" name="Picture 2" descr="http://www.deintur.es/images/topografia-en-carreter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0229" y="2438400"/>
            <a:ext cx="4310742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10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altLang="es-E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¿Quiénes hacen los levantamientos topográfico?</a:t>
            </a:r>
            <a:endParaRPr lang="es-MX" dirty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20865" y="2669328"/>
            <a:ext cx="3502269" cy="3560763"/>
          </a:xfrm>
          <a:prstGeom prst="rect">
            <a:avLst/>
          </a:prstGeom>
        </p:spPr>
      </p:pic>
      <p:sp>
        <p:nvSpPr>
          <p:cNvPr id="12291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0" y="6487659"/>
            <a:ext cx="9144000" cy="3651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dirty="0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sp>
        <p:nvSpPr>
          <p:cNvPr id="12292" name="AutoShape 2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2293" name="AutoShape 4" descr="http://civilcad.com.mx/wp-content/uploads/2012/07/ge_1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4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8376" y="1124745"/>
            <a:ext cx="8147248" cy="2232248"/>
          </a:xfrm>
        </p:spPr>
        <p:txBody>
          <a:bodyPr anchor="ctr"/>
          <a:lstStyle/>
          <a:p>
            <a:pPr marL="0" indent="0">
              <a:buNone/>
            </a:pPr>
            <a:r>
              <a:rPr lang="es-MX" sz="2200" dirty="0"/>
              <a:t>Actualmente se efectúan tres tipos de levantamientos, los cuales son:</a:t>
            </a:r>
          </a:p>
          <a:p>
            <a:pPr marL="0" indent="0">
              <a:buNone/>
            </a:pPr>
            <a:endParaRPr lang="es-MX" sz="2200" dirty="0" smtClean="0"/>
          </a:p>
          <a:p>
            <a:pPr marL="0" indent="0">
              <a:buNone/>
            </a:pPr>
            <a:r>
              <a:rPr lang="es-MX" sz="2200" dirty="0" smtClean="0"/>
              <a:t>• </a:t>
            </a:r>
            <a:r>
              <a:rPr lang="es-MX" sz="2200" dirty="0"/>
              <a:t>Topografía </a:t>
            </a:r>
            <a:r>
              <a:rPr lang="es-MX" sz="2200" dirty="0" smtClean="0"/>
              <a:t>plana.</a:t>
            </a:r>
          </a:p>
          <a:p>
            <a:pPr marL="0" indent="0">
              <a:buNone/>
            </a:pPr>
            <a:r>
              <a:rPr lang="es-MX" sz="2200" dirty="0" smtClean="0"/>
              <a:t>• Geodesia.</a:t>
            </a:r>
          </a:p>
          <a:p>
            <a:pPr marL="0" indent="0">
              <a:buNone/>
            </a:pPr>
            <a:r>
              <a:rPr lang="es-MX" sz="2200" dirty="0" smtClean="0"/>
              <a:t>• Fotogrametría.</a:t>
            </a:r>
            <a:endParaRPr lang="es-MX" sz="2200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0" y="6487659"/>
            <a:ext cx="9144000" cy="3651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dirty="0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  <p:pic>
        <p:nvPicPr>
          <p:cNvPr id="2050" name="Picture 2" descr="http://www.inegi.org.mx/geo/contenidos/geodesia/img/rgna_car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3901121"/>
            <a:ext cx="2808312" cy="20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XOC_wbXslcI/TWWiGVONusI/AAAAAAAAAHM/DT4wHJUP1hs/s400/COT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6" y="4233258"/>
            <a:ext cx="2342738" cy="137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eodronex.com/images/geomatica_topografia/fotogrametria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64" y="4365103"/>
            <a:ext cx="2239460" cy="11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0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 anchor="ctr"/>
          <a:lstStyle/>
          <a:p>
            <a:r>
              <a:rPr lang="es-MX" dirty="0" smtClean="0"/>
              <a:t>Equipo y herramienta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4038600" cy="3345235"/>
          </a:xfrm>
        </p:spPr>
        <p:txBody>
          <a:bodyPr anchor="ctr"/>
          <a:lstStyle/>
          <a:p>
            <a:pPr marL="0" indent="0">
              <a:buNone/>
            </a:pPr>
            <a:r>
              <a:rPr lang="es-MX" sz="2200" dirty="0"/>
              <a:t>• Estación Total o </a:t>
            </a:r>
            <a:r>
              <a:rPr lang="es-MX" sz="2200" dirty="0" smtClean="0"/>
              <a:t>distanciómetro.</a:t>
            </a:r>
            <a:endParaRPr lang="es-MX" sz="2200" dirty="0"/>
          </a:p>
          <a:p>
            <a:pPr marL="0" indent="0">
              <a:buNone/>
            </a:pPr>
            <a:r>
              <a:rPr lang="es-MX" sz="2200" dirty="0"/>
              <a:t>• </a:t>
            </a:r>
            <a:r>
              <a:rPr lang="es-MX" sz="2200" dirty="0" smtClean="0"/>
              <a:t>Trípode.</a:t>
            </a:r>
            <a:endParaRPr lang="es-MX" sz="2200" dirty="0"/>
          </a:p>
          <a:p>
            <a:pPr marL="0" indent="0">
              <a:buNone/>
            </a:pPr>
            <a:r>
              <a:rPr lang="es-MX" sz="2200" dirty="0"/>
              <a:t>• Prisma y porta </a:t>
            </a:r>
            <a:r>
              <a:rPr lang="es-MX" sz="2200" dirty="0" smtClean="0"/>
              <a:t>prisma.</a:t>
            </a:r>
            <a:endParaRPr lang="es-MX" sz="2200" dirty="0"/>
          </a:p>
          <a:p>
            <a:pPr marL="0" indent="0">
              <a:buNone/>
            </a:pPr>
            <a:r>
              <a:rPr lang="es-MX" sz="2200" dirty="0"/>
              <a:t>• Radios de </a:t>
            </a:r>
            <a:r>
              <a:rPr lang="es-MX" sz="2200" dirty="0" smtClean="0"/>
              <a:t>Comunicación.</a:t>
            </a:r>
            <a:endParaRPr lang="es-MX" sz="2200" dirty="0"/>
          </a:p>
          <a:p>
            <a:pPr marL="0" indent="0">
              <a:buNone/>
            </a:pPr>
            <a:r>
              <a:rPr lang="es-MX" sz="2200" dirty="0"/>
              <a:t>• Chalecos de Seguridad y </a:t>
            </a:r>
            <a:r>
              <a:rPr lang="es-MX" sz="2200" dirty="0" smtClean="0"/>
              <a:t>conos. </a:t>
            </a:r>
            <a:r>
              <a:rPr lang="es-MX" sz="2200" dirty="0"/>
              <a:t>protectores para </a:t>
            </a:r>
            <a:r>
              <a:rPr lang="es-MX" sz="2200" dirty="0" smtClean="0"/>
              <a:t>tránsito.</a:t>
            </a:r>
            <a:endParaRPr lang="es-MX" sz="2200" dirty="0"/>
          </a:p>
          <a:p>
            <a:pPr marL="0" indent="0">
              <a:buNone/>
            </a:pPr>
            <a:r>
              <a:rPr lang="es-MX" sz="2200" dirty="0"/>
              <a:t>• Cinta </a:t>
            </a:r>
            <a:r>
              <a:rPr lang="es-MX" sz="2200" dirty="0" smtClean="0"/>
              <a:t>métrica.</a:t>
            </a:r>
            <a:endParaRPr lang="es-MX" sz="22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lang="es-MX" dirty="0" smtClean="0"/>
              <a:t>Física Clásica	            Levantamiento topográfico de un terreno                 	     Equipo No. 5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780928"/>
            <a:ext cx="1873095" cy="2497460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QI6HGSgCcyQe123LrfIVgFZPO2Odi-Vh2rtiPLOsqfFheMk1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92977"/>
            <a:ext cx="2458616" cy="12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1439" y="3926904"/>
            <a:ext cx="1053281" cy="1053281"/>
          </a:xfrm>
          <a:prstGeom prst="rect">
            <a:avLst/>
          </a:prstGeom>
        </p:spPr>
      </p:pic>
      <p:pic>
        <p:nvPicPr>
          <p:cNvPr id="1028" name="Picture 4" descr="http://www.unicompl.com/products/images/tait_vhf_uh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8" y="2934985"/>
            <a:ext cx="1251682" cy="81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orter.com.py/image/cache/data/Truper/14/145/TR.14582-500x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09" y="5275912"/>
            <a:ext cx="852728" cy="8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58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/>
          <a:lstStyle/>
          <a:p>
            <a:r>
              <a:rPr lang="es-MX" dirty="0"/>
              <a:t>Cálculo de los resultados:</a:t>
            </a:r>
            <a:br>
              <a:rPr lang="es-MX" dirty="0"/>
            </a:br>
            <a:endParaRPr lang="es-MX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7584" y="2924944"/>
            <a:ext cx="3185660" cy="2520000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4038600" cy="3561259"/>
          </a:xfrm>
        </p:spPr>
        <p:txBody>
          <a:bodyPr anchor="ctr"/>
          <a:lstStyle/>
          <a:p>
            <a:pPr marL="0" indent="0">
              <a:buNone/>
            </a:pPr>
            <a:r>
              <a:rPr lang="es-MX" sz="2400" dirty="0"/>
              <a:t>La teoría de la topografía se basa esencialmente en la Geometría Plana y del Espacio, Trigonometría y Matemáticas en general, los cuales actualmente son manejados mediante diferentes Software (programa). </a:t>
            </a:r>
          </a:p>
          <a:p>
            <a:endParaRPr lang="es-MX" dirty="0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0" y="6487659"/>
            <a:ext cx="9144000" cy="36512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dirty="0">
                <a:latin typeface="Calibri" panose="020F0502020204030204" pitchFamily="34" charset="0"/>
              </a:rPr>
              <a:t>Física Clásica                        Levantamiento topográfico de un terreno                        Equipo No. 5</a:t>
            </a:r>
          </a:p>
        </p:txBody>
      </p:sp>
    </p:spTree>
    <p:extLst>
      <p:ext uri="{BB962C8B-B14F-4D97-AF65-F5344CB8AC3E}">
        <p14:creationId xmlns:p14="http://schemas.microsoft.com/office/powerpoint/2010/main" val="2728758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760</Words>
  <Application>Microsoft Office PowerPoint</Application>
  <PresentationFormat>Presentación en pantalla (4:3)</PresentationFormat>
  <Paragraphs>79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¿Dónde se utiliza un levantamiento topográfico?</vt:lpstr>
      <vt:lpstr>¿Quiénes hacen los levantamientos topográfico?</vt:lpstr>
      <vt:lpstr>Presentación de PowerPoint</vt:lpstr>
      <vt:lpstr>Equipo y herramienta</vt:lpstr>
      <vt:lpstr>Cálculo de los resultados: </vt:lpstr>
      <vt:lpstr>¿Cómo se hace un levantamiento topográfico?</vt:lpstr>
      <vt:lpstr>Presentación de PowerPoint</vt:lpstr>
      <vt:lpstr>Presentación de PowerPoint</vt:lpstr>
      <vt:lpstr>Presentación de PowerPoint</vt:lpstr>
      <vt:lpstr>¿Donde encontrar información acerca de la localización y características de un terreno?</vt:lpstr>
      <vt:lpstr>Conclusiones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valper</dc:creator>
  <cp:lastModifiedBy>Dave</cp:lastModifiedBy>
  <cp:revision>54</cp:revision>
  <dcterms:created xsi:type="dcterms:W3CDTF">2010-06-11T20:29:13Z</dcterms:created>
  <dcterms:modified xsi:type="dcterms:W3CDTF">2016-01-28T05:50:40Z</dcterms:modified>
</cp:coreProperties>
</file>